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.xml" ContentType="application/inkml+xml"/>
  <Override PartName="/ppt/notesSlides/notesSlide18.xml" ContentType="application/vnd.openxmlformats-officedocument.presentationml.notesSlide+xml"/>
  <Override PartName="/ppt/ink/ink2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3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4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81" r:id="rId1"/>
  </p:sldMasterIdLst>
  <p:notesMasterIdLst>
    <p:notesMasterId r:id="rId55"/>
  </p:notesMasterIdLst>
  <p:handoutMasterIdLst>
    <p:handoutMasterId r:id="rId56"/>
  </p:handoutMasterIdLst>
  <p:sldIdLst>
    <p:sldId id="256" r:id="rId2"/>
    <p:sldId id="381" r:id="rId3"/>
    <p:sldId id="382" r:id="rId4"/>
    <p:sldId id="406" r:id="rId5"/>
    <p:sldId id="407" r:id="rId6"/>
    <p:sldId id="408" r:id="rId7"/>
    <p:sldId id="383" r:id="rId8"/>
    <p:sldId id="480" r:id="rId9"/>
    <p:sldId id="433" r:id="rId10"/>
    <p:sldId id="434" r:id="rId11"/>
    <p:sldId id="436" r:id="rId12"/>
    <p:sldId id="437" r:id="rId13"/>
    <p:sldId id="445" r:id="rId14"/>
    <p:sldId id="446" r:id="rId15"/>
    <p:sldId id="447" r:id="rId16"/>
    <p:sldId id="448" r:id="rId17"/>
    <p:sldId id="390" r:id="rId18"/>
    <p:sldId id="453" r:id="rId19"/>
    <p:sldId id="454" r:id="rId20"/>
    <p:sldId id="455" r:id="rId21"/>
    <p:sldId id="459" r:id="rId22"/>
    <p:sldId id="460" r:id="rId23"/>
    <p:sldId id="461" r:id="rId24"/>
    <p:sldId id="462" r:id="rId25"/>
    <p:sldId id="463" r:id="rId26"/>
    <p:sldId id="469" r:id="rId27"/>
    <p:sldId id="470" r:id="rId28"/>
    <p:sldId id="471" r:id="rId29"/>
    <p:sldId id="472" r:id="rId30"/>
    <p:sldId id="474" r:id="rId31"/>
    <p:sldId id="476" r:id="rId32"/>
    <p:sldId id="477" r:id="rId33"/>
    <p:sldId id="478" r:id="rId34"/>
    <p:sldId id="451" r:id="rId35"/>
    <p:sldId id="452" r:id="rId36"/>
    <p:sldId id="393" r:id="rId37"/>
    <p:sldId id="394" r:id="rId38"/>
    <p:sldId id="395" r:id="rId39"/>
    <p:sldId id="396" r:id="rId40"/>
    <p:sldId id="412" r:id="rId41"/>
    <p:sldId id="397" r:id="rId42"/>
    <p:sldId id="398" r:id="rId43"/>
    <p:sldId id="414" r:id="rId44"/>
    <p:sldId id="415" r:id="rId45"/>
    <p:sldId id="416" r:id="rId46"/>
    <p:sldId id="425" r:id="rId47"/>
    <p:sldId id="426" r:id="rId48"/>
    <p:sldId id="424" r:id="rId49"/>
    <p:sldId id="399" r:id="rId50"/>
    <p:sldId id="479" r:id="rId51"/>
    <p:sldId id="419" r:id="rId52"/>
    <p:sldId id="422" r:id="rId53"/>
    <p:sldId id="423" r:id="rId54"/>
  </p:sldIdLst>
  <p:sldSz cx="9144000" cy="6858000" type="screen4x3"/>
  <p:notesSz cx="9601200" cy="7315200"/>
  <p:embeddedFontLst>
    <p:embeddedFont>
      <p:font typeface="Cambria Math" panose="02040503050406030204" pitchFamily="18" charset="0"/>
      <p:regular r:id="rId57"/>
    </p:embeddedFont>
    <p:embeddedFont>
      <p:font typeface="Times" panose="02020603050405020304" pitchFamily="18" charset="0"/>
      <p:regular r:id="rId58"/>
      <p:bold r:id="rId59"/>
      <p:italic r:id="rId60"/>
      <p:boldItalic r:id="rId61"/>
    </p:embeddedFont>
    <p:embeddedFont>
      <p:font typeface="cmr10" panose="020B0604020202020204"/>
      <p:regular r:id="rId62"/>
    </p:embeddedFon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cmmi10" panose="020B0604020202020204"/>
      <p:regular r:id="rId67"/>
    </p:embeddedFont>
    <p:embeddedFont>
      <p:font typeface="MS PGothic" panose="020B0600070205080204" pitchFamily="34" charset="-128"/>
      <p:regular r:id="rId68"/>
    </p:embeddedFont>
  </p:embeddedFontLst>
  <p:custDataLst>
    <p:tags r:id="rId69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80"/>
    <a:srgbClr val="008000"/>
    <a:srgbClr val="00FFCC"/>
    <a:srgbClr val="006600"/>
    <a:srgbClr val="FF33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75" autoAdjust="0"/>
    <p:restoredTop sz="86364" autoAdjust="0"/>
  </p:normalViewPr>
  <p:slideViewPr>
    <p:cSldViewPr snapToGrid="0">
      <p:cViewPr varScale="1">
        <p:scale>
          <a:sx n="59" d="100"/>
          <a:sy n="59" d="100"/>
        </p:scale>
        <p:origin x="36" y="6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5242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116" d="100"/>
          <a:sy n="116" d="100"/>
        </p:scale>
        <p:origin x="-204" y="-96"/>
      </p:cViewPr>
      <p:guideLst>
        <p:guide orient="horz" pos="2304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64" Type="http://schemas.openxmlformats.org/officeDocument/2006/relationships/font" Target="fonts/font8.fntdata"/><Relationship Id="rId69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image" Target="../media/image19.emf"/><Relationship Id="rId4" Type="http://schemas.openxmlformats.org/officeDocument/2006/relationships/image" Target="../media/image22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image" Target="../media/image19.emf"/><Relationship Id="rId4" Type="http://schemas.openxmlformats.org/officeDocument/2006/relationships/image" Target="../media/image22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image" Target="../media/image19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image" Target="../media/image19.emf"/><Relationship Id="rId4" Type="http://schemas.openxmlformats.org/officeDocument/2006/relationships/image" Target="../media/image22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image" Target="../media/image19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image" Target="../media/image19.emf"/><Relationship Id="rId4" Type="http://schemas.openxmlformats.org/officeDocument/2006/relationships/image" Target="../media/image24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image" Target="../media/image27.emf"/><Relationship Id="rId4" Type="http://schemas.openxmlformats.org/officeDocument/2006/relationships/image" Target="../media/image30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image" Target="../media/image19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4.emf"/><Relationship Id="rId1" Type="http://schemas.openxmlformats.org/officeDocument/2006/relationships/image" Target="../media/image6.emf"/><Relationship Id="rId4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emf"/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image" Target="../media/image13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image" Target="../media/image19.emf"/><Relationship Id="rId4" Type="http://schemas.openxmlformats.org/officeDocument/2006/relationships/image" Target="../media/image2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42" tIns="48171" rIns="96342" bIns="48171" numCol="1" anchor="t" anchorCtr="0" compatLnSpc="1">
            <a:prstTxWarp prst="textNoShape">
              <a:avLst/>
            </a:prstTxWarp>
          </a:bodyPr>
          <a:lstStyle>
            <a:lvl1pPr defTabSz="963613" eaLnBrk="1" hangingPunct="1">
              <a:defRPr sz="13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96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42" tIns="48171" rIns="96342" bIns="48171" numCol="1" anchor="t" anchorCtr="0" compatLnSpc="1">
            <a:prstTxWarp prst="textNoShape">
              <a:avLst/>
            </a:prstTxWarp>
          </a:bodyPr>
          <a:lstStyle>
            <a:lvl1pPr algn="r" defTabSz="963613" eaLnBrk="1" hangingPunct="1">
              <a:defRPr sz="13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96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42" tIns="48171" rIns="96342" bIns="48171" numCol="1" anchor="b" anchorCtr="0" compatLnSpc="1">
            <a:prstTxWarp prst="textNoShape">
              <a:avLst/>
            </a:prstTxWarp>
          </a:bodyPr>
          <a:lstStyle>
            <a:lvl1pPr defTabSz="963613" eaLnBrk="1" hangingPunct="1">
              <a:defRPr sz="13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96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42" tIns="48171" rIns="96342" bIns="48171" numCol="1" anchor="b" anchorCtr="0" compatLnSpc="1">
            <a:prstTxWarp prst="textNoShape">
              <a:avLst/>
            </a:prstTxWarp>
          </a:bodyPr>
          <a:lstStyle>
            <a:lvl1pPr algn="r" defTabSz="963613" eaLnBrk="1" hangingPunct="1">
              <a:defRPr sz="1300" smtClean="0">
                <a:latin typeface="Arial" pitchFamily="34" charset="0"/>
              </a:defRPr>
            </a:lvl1pPr>
          </a:lstStyle>
          <a:p>
            <a:pPr>
              <a:defRPr/>
            </a:pPr>
            <a:fld id="{C488EA20-B658-444B-AA86-4D95D82D61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205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11T14:38:30.0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19180 1545 236 0,'-14'-8'90'0,"11"8"-48"0,0-8-40 0,3 8 19 15,3-8 0-15,2 0 2 16,1-5 1-16,3-3 0 0,6 3-13 15,6-3 7-15,6-5 2 0,3 5-8 16,2 3-2-16,1-3-8 16,3 0-2-16,-3 11-5 15,-7-3-1-15,-5 8-6 16,-3 8-3-16,-6-3 6 16,-9 14 5-16,-9 7 3 15,-6 3 1-15,-9 8 4 16,-6 0 5-16,1 0-1 15,-4-5 3-15,0-3-2 16,6-5 0-16,6-5-8 16,10-4-2-16,8-7-5 15,8-8-1-15,7 0 1 16,9-5 4-16,3-3-8 0,9-2-3 16,-1-9-2-16,-2 8-1 15,0-2 4-15,-6 5 3 16,-3 8 5-16,-10 3 2 15,-2 10 17 1,-6 8 7-16,0 1-2 16,-12-1-1-16,0 5-7 15,-3 9 0-15,-3-4 4 16,-5 4 2-16,-4-6 2 0,-3 3 0 16,-3-6 0-16,-3-2 0 15,1-3-7-15,2-5-3 16,0-3-10-16,6-10-5 15,3 2-28-15,0-5-14 0,10 0-55 16,5 0-24-16,9-8-11 16</inkml:trace>
  <inkml:trace contextRef="#ctx0" brushRef="#br0" timeOffset="966.6688">19922 1677 260 0,'-6'0'99'0,"6"0"-54"0,0 0-26 0,-3 0 26 16,0 0-6-16,3 0 20 15,3 0-16 1,3-5-22-16,5 3-6 0,4-6-2 16,9 0-5-16,12 2-2 0,6-2-3 15,5 0-3-15,4 1-4 16,-1 1 0-16,-2 4 2 15,6 2 1-15,-1-3 1 16,-2 3 0-16,-7 0 0 16,-5 0 0-16,-6 3-3 15,-3-1 2-15,-4 4-4 16,-5-6-1-16,-6 2 3 16,-3-2 3-16,-3 0 1 15,-9 0-1 1,-3-2 1-16,-6-6 1 15,-3 2-3-15,-6-2-2 0,-3-5 2 16,-8 5 2-16,-1 0-2 16,0 0 0-16,3 0-1 15,4-2 0-15,-1 2 0 16,0 0 0-16,0 5 0 16,3 3 0-16,6 0-3 0,1 0 1 15,2 0 0-15,3 0 2 16,6 0-4-16,3 0 2 15,6 0-3-15,3 3 2 16,3 2 5-16,2 3 2 16,4 0-3-16,3 5 1 15,9 3-5-15,0 5-1 16,2-5 0-16,1 5 4 0,0 1 1 16,0-4 1-1,2 1-3 1,-5-3 2-16,-3-1-4 0,0-1-1 15,-9-6 3-15,-7-1 1 16,-2-1 8-16,-3-4 4 16,-6 4-3-16,-9-6 1 15,-3 8-3-15,-5-6 2 0,-4 4-4 16,-6 2-2-16,3-1-9 16,0 7-3-16,4-1-21 15,-1 3-9-15,3-3-44 16,18-5-85-1</inkml:trace>
  <inkml:trace contextRef="#ctx0" brushRef="#br0" timeOffset="1576.0873">21481 1130 296 0,'3'-6'110'0,"9"12"-60"0,-6-6-25 15,-6 0 33-15,0 0-16 16,3 0-3-16,-6 2-15 16,-3 4-4-16,-3 4-12 15,-9 9 1-15,-8 5 2 0,-10 5-9 16,-6 8 0-16,1-5 2 16,-1 2 2-16,-3-2-2 15,4 2-3 1,2-5 0-16,3 0-1 15,3-10-3-15,7-1 2 0,5-2 1 16,3-3 0-16,3-2-3 16,3-6 0-16,3 3 2 15,3-5 2-15,3 2-2 16,3-5-2-16,3 3 2 16,3-1 0-16,0 6 3 0,3-5 1 15,0 10 1-15,3 1 0 16,6 9-2-16,3 6-2 15,-1-5 1-15,1 5 1 16,3 3-3-16,3 8-2 16,6-8 2-16,-1-1 2 15,1-2-2-15,0-2-2 16,-3-3-5-16,-4-3 0 16,-2 0-25-16,-6-10-8 15,-3-3-36 1,-3-3-16-16,-6-5-55 15</inkml:trace>
  <inkml:trace contextRef="#ctx0" brushRef="#br0" timeOffset="2185.4273">21466 1508 260 0,'6'-5'99'0,"12"2"-54"0,6 3-22 0,-15-16 29 16,6 6-18-1,3-1-7-15,3 3-16 16,5 0-7-16,4-2-3 15,0 7-4-15,-6-2 2 0,-3 5 7 16,-4 8 6-16,-8 5-2 16,-9 8 0-16,-3 0-2 0,-9 8 0 15,-8-5 0-15,2 0 2 16,0 2-3-16,3 4-2 16,0-12-2-16,3 1 0 15,6-11-4-15,6-8 2 16,6-6 2-16,3 4-4 15,12-9-1-15,6 0-2 16,3 3 0-16,2 1 0 16,1 1 3-16,0 1 0 15,-1 5 1-15,-5 5-3 16,-3 3 2-16,-6 8 7 16,-6 5 4-1,-3-5-3-15,-6 11-2 16,-12 2 2-16,-3 0 0 15,-3 0 1-15,-3-5 0 0,3-3-7 16,-3-5 0-16,1-6-6 16,-1 1-1-16,3-3-19 15,0 0-9-15,3 0-35 16,6 0-14-16,0-3-163 31,12-2 122-31</inkml:trace>
  <inkml:trace contextRef="#ctx0" brushRef="#br0" timeOffset="2482.2979">22330 1757 184 0,'14'2'71'0,"-8"-4"-38"0,3 2-23 0,-6 0 17 15,0 0 31-15,0 2 17 16,-3 4-4-16,0 2-2 16,-3 0-39-16,0 2-4 0,0 17-4 15,-9-3-12-15,1 5-3 0,-4 5-7 16,0 3-1-16,3 0-6 16,0 3-3-16,3-6-14 15,3-5-5-15,3-2-20 16,3-9-7-16,3-10-34 15,3-16-13-15,0-16-13 16</inkml:trace>
  <inkml:trace contextRef="#ctx0" brushRef="#br0" timeOffset="3075.9831">23032 1405 224 0,'-3'-5'85'0,"6"2"-46"0,0-5-28 0,0 3 21 15,-3-3-4-15,-3 3 3 16,-3 2-6-16,-3-5-3 0,-6 3-12 15,0 2 0-15,-8-2 3 0,2 5-7 16,-3 5-3-16,0-5 2 16,0 8 4-16,1 3-1 15,-4 7 3-15,0 6 5 16,0 5 2-16,6-8 2 16,6 3 2-16,6-3-10 15,9 0-4 1,6-10 1-16,3-3 2 15,3-6-4-15,3-4 1 0,6-9-3 16,6-5 0-16,0-5-6 16,-7-3 1-16,7 6 2 15,-6 2 3-15,-3 3 2 16,-3 2 3-16,0 6 1 16,-9 2 1-16,6 6-2 15,-7 10 1-15,-5 8-2 0,0 8 0 16,-3 6-3-16,3 2 1 15,-2 3-2-15,2-1 0 16,-3-2-6-16,3 6 1 16,3-12 0-16,-3 4 0 15,2-6-11-15,-2-3-3 16,0-5-22-16,3-7-9 16,0-9-49-1,3-18-22-15,3-3-54 16</inkml:trace>
  <inkml:trace contextRef="#ctx0" brushRef="#br0" timeOffset="3482.2902">23214 1109 412 0,'-12'0'154'0,"12"0"-84"0,3 0-68 15,0 0 30-15,3 0-10 16,0 2-1-16,3 4 2 16,8 1 0-16,7 1-12 15,6 6-2-15,3 7 1 0,2 3-2 16,4 5 1-16,0 0-8 16,-3-5 0-1,-1-1-3-15,-5-1 0 0,3-4 2 16,-3-2 2-16,-4 0-1 15,-2-3 2-15,-6-2 0 16,-6 2 1-16,-6 8 2 16,-3 0 1-16,-9 11-1 15,-6 5-1-15,-9 8-3 0,-6 5-2 16,-11-5 5-16,-1 14 4 16,-9-7 4-16,-2 4 4 15,2-3-3-15,6-8 0 16,10-3-13-16,5-10-3 0,3-3-34 15,15-21-14-15,18-5-189 16</inkml:trace>
  <inkml:trace contextRef="#ctx0" brushRef="#br0" timeOffset="15543.0588">19154 2908 224 0,'-15'13'85'0,"12"-2"-46"0,-3-3-32 16,3-8 18-16,0 2 4 16,0 1 7-16,0-3-6 15,0 0-1-15,3 0-16 16,0 0-3-16,0 0 0 0,6-8-4 16,6-5-1-16,6-3 0 15,11 3-1-15,7-9-2 16,6 7-2-16,-4-4 1 15,-2 8-1-15,-6 3 0 16,-6 8 0-16,-9 8 2 0,-6 8 3 16,-9 5-2-1,-9 9-2-15,-6-4 0 16,-3 6 1-16,0 2 1 16,-3 1 1-16,3-6-2 15,1-6-2-15,8-4-2 0,3-3-1 16,15-6-1-1,5 1-6-15,7-3-2 16,3 0 0-16,3-3 2 16,0 0-3-16,-1 3 1 15,-2 3 4-15,-6 0 2 0,-3 4 8 16,-3 4 6-16,-6 10 9 16,-3-5 7-16,-6 5 0 15,-6 0 1-15,0-2-6 16,-3 4-1-16,-3-2-8 15,-6-2-4 1,1-3-3-16,-1 0 0 16,0-11-9-16,3 0-3 15,3-2-35-15,6-6-16 16,3-3-60-16,3-4-67 16,3-3 57-16</inkml:trace>
  <inkml:trace contextRef="#ctx0" brushRef="#br0" timeOffset="16293.0205">19728 3188 216 0,'12'-8'82'0,"-3"6"-44"0,6-1-14 0,-6-2 29 15,3 2-5-15,3 3-1 16,-1 0-13-16,10-3-4 16,0 1-17-16,3-4 1 0,6-1 0 15,11-7-7-15,1 1-4 16,0 0-2-16,-4 2 1 0,1 1 1 15,-3 2 1-15,-7 2-5 16,-5 4 1-16,-6 2 2 16,-3 0 3-16,-3 0 0 15,-6 2 0 1,-3 9-3-16,-6-3-2 16,-6-5 3-16,-6-6 0 15,0 0 1-15,-6-5-5 16,-3 0 1-16,0 1 0 15,0-1 0-15,1 0 0 16,-4 0 2-16,0 0-3 16,3 2 0-16,3 1-1 15,6 3 0-15,0-1 2 16,4 0 0-16,2 1 0 16,0 2 2-16,3 0-3 15,9 2-2-15,5 1-1 0,4 0 3 16,3-1 0-16,6 1 3 15,0-1-3-15,0 4-2 16,5 4 2-16,-2 6 2 16,-3 0 0-16,0 0 2 15,-3 0-4-15,0 2 0 16,-4 1 1-16,-2-3 0 0,-3 2 0 16,-3-2 2-16,-6 0 3 15,-3 0 4-15,-6 5 0 16,0-8 0-1,-12 8-1-15,0-5 2 16,-2-2-5-16,-1-4-3 16,3 1-4-16,0-3-1 15,3 2-36-15,3-7-14 16,3 2-48-16</inkml:trace>
  <inkml:trace contextRef="#ctx0" brushRef="#br0" timeOffset="17105.4537">21047 2638 240 0,'0'0'90'0,"0"-3"-48"0,3 1-23 15,-3 2 29-15,0 0-8 16,3-3-1-16,-3 3-7 15,3-3-2 1,-3 3-17-16,0 0 3 0,-3 3 4 0,-6 5-11 16,-9 16-2-16,-3 2-3 15,-3 3 2-15,-6-2-3 16,1 2 0-16,-4 3-3 16,3-9-1-16,3 1 1 15,7-3 2-15,-10-7-1 16,6 1-1-16,3-7 1 0,3 0 1 15,3 0-3-15,3-2 0 16,1-1 1-16,2 0 0 16,0 0 0-16,3 1 0 15,-3-4-3-15,6 4 0 16,-3 2 4-16,3-6 3 16,0 4-1-16,3-1 0 0,6 3-1 15,3 0-2-15,6 2 1 16,0 6 1-16,-1 11 1 15,4 2 3 1,6 8-1-16,0 2 0 16,9 6-3-16,-1 3-2 15,1 2 1-15,3 3-1 16,3 5 0-16,-7-2 2 0,1-6-8 16,-3-2-3-16,-6-6-6 15,-3-10-2-15,-7-6-12 16,-2-4-4-16,-3-6-16 15,-9-16-128 1</inkml:trace>
  <inkml:trace contextRef="#ctx0" brushRef="#br0" timeOffset="17777.4178">21056 3059 204 0,'-6'-3'77'0,"9"3"-42"0,0 0-32 0,-3 0 17 16,0 0 12-16,6-3 7 15,6 1-3-15,2-4-1 0,1 1-20 16,3 0 6-16,0-8 3 0,3 2-4 16,9-2-1-16,2 0-9 15,1 2-2-15,0 6-6 16,0-3-2-16,-7 5 2 16,-2 3 3-16,-3 3 2 15,-6 5 3-15,-6 2-3 16,-6 6-2-16,-6 11 0 15,-6 2-1 1,-6 2-2-16,0 1 1 16,0-5-2-16,0-6 2 0,0-3 2 15,4-4 2-15,2-4-3 16,6-2-1 0,3-8 1-16,0 0-5 15,6-8 1-15,3 3-2 16,2 0 0-16,4-1-3 0,3 1 1 15,3 0 2-15,0 2 1 16,6 6 1-16,-4-1 0 16,-2 6-3-16,-3 3 0 15,-3 2-3-15,-6 3-1 16,-3-3 4-16,-3 6 3 16,-6 2 12-16,-6-8 7 15,-3 0 3-15,0-2 4 0,-3-1-10 16,0-2-4-16,-2 0-10 15,2 0-3 1,0-5-18-16,0 2-7 16,3-2-29-16,3 0-12 15,3-3-53-15,6 0-21 16,3-11 17 0</inkml:trace>
  <inkml:trace contextRef="#ctx0" brushRef="#br0" timeOffset="18105.4789">21782 3323 184 0,'3'0'71'0,"0"-2"-38"0,3 2-8 0,-6 0 27 15,3-3 7 1,0 0 4-16,-3 3-10 16,0 0-3-16,6 0-28 15,-3 3 0-15,0 2 0 0,0 3-12 16,-3 0-3-16,0 5-10 0,-3 3 0 16,-3 5-4-16,3 3 0 15,-3 5-7-15,0 0-2 16,0 0-33-16,6-2-15 15,-3-3-60-15,6-3-58 16,0-8 63-16</inkml:trace>
  <inkml:trace contextRef="#ctx0" brushRef="#br0" timeOffset="18793.0554">22365 3056 244 0,'-3'0'90'0,"3"-3"-48"0,0-2-27 0,0 0 26 16,0-3-7-16,0 0 3 15,0-3-17-15,0 1-6 16,0-6-9-16,-3 5-2 0,-3-7 3 16,-5 4-3-16,-1 4-2 15,-6 5 4-15,-3 5 4 16,0 0-10-16,-3 5-3 0,0 3 6 15,1 5 3 1,-4 6 4-16,0 4 5 16,6 6-4-16,6 1 2 15,9-4-7-15,6-2-1 16,3-3 0-16,6-5 2 16,3-3 1-16,6-2 1 0,3-6-2 15,3-5-1-15,2-11-1 16,1-4 2-16,-3-7-3 15,-3 4 0-15,-3 2 1 16,-3 3 0-16,-3 5 2 16,-3-3 1-16,-1 3 1 15,-2 3 0-15,0 2-2 16,0 3-1-16,-3 3 1 16,3 21 3-16,0-6-4 15,-3 6-3-15,0 3 1 16,0 2 2-1,-3 8 2-15,0-3-6 16,0-2-2-16,0 2-7 16,-3-5 0-16,3-2-25 15,0-6-10-15,0 3-73 16,3-6-30-16,0-7-6 16</inkml:trace>
  <inkml:trace contextRef="#ctx0" brushRef="#br0" timeOffset="19074.2997">22791 3336 180 0,'-6'24'68'0,"6"-21"-36"0,0 2-15 16,0-2 22-1,3-1 0-15,0 1 1 16,0 2-4-16,0 3 0 16,0-2-20-16,0 2 11 0,0 2 3 0,-3 3-9 15,0 11-4-15,-3 3-13 16,0-1-2-16,0 1-22 16,0-4-7-16,0-1-41 15,0-4-17-15,3-7-48 16</inkml:trace>
  <inkml:trace contextRef="#ctx0" brushRef="#br0" timeOffset="19605.4978">23342 2910 352 0,'0'0'132'0,"3"6"-72"0,-6-9-39 16,3 3 33-16,3 3-36 15,-3-1-11-15,-3 6-4 16,0 3-1-16,0 7 0 15,-6 4 1-15,3 9 0 0,3 6 10 16,-3 3 3-16,3 2-1 16,3 1-1-16,3-1-8 15,3-5-2-15,0 0-4 16,3-8-1-16,3-5-4 16,3-5-1-16,2-11 3 15,7-8 3-15,9-14 1 16,-3-7-1-16,-7-5 1 15,1-6-1-15,-6 3 0 16,-3 2 2-16,-6 1 3 16,-6 5 4-16,-6 10 2 15,-9 6 1-15,-3 7-6 16,-6 6-4-16,-2 6-4 0,-4 4 1 16,3 3 1-16,3 3 0 15,0-3-9-15,9 0-4 16,3-2-40-16,6-3-17 15,9-6-66-15,6-7-28 16,9-11 36-16</inkml:trace>
  <inkml:trace contextRef="#ctx0" brushRef="#br0" timeOffset="20246.1876">23767 2529 288 0,'-15'6'107'0,"12"-6"-58"0,0 0-31 0,0 0 28 16,3 0 2-16,0 5 6 15,0-2-24-15,0 7-9 16,6 3-13-1,6 6-2-15,9 2 1 0,0 3-1 16,15 5 1-16,2-5 2 16,-2-3 5-16,15 0 1 0,-4-5 0 15,10 5-5-15,-6-5-4 16,8 3-3-16,-14-1-3 16,2-2 1-16,-5 3-1 15,-9-1 0-15,2-2 0 0,-8-3 6 16,-6 0 4-16,-9-2 8 15,-6 2 3-15,-6 3-6 16,-6 3-4-16,-6 12-4 16,-3 4-2-16,-12 2-3 15,-5 8 1-15,-10 2-2 16,-12 1-1-16,4 0 1 16,2-1-1-16,1 1-3 15,2-3 0-15,3 0-9 16,7-8-5-1,2 0-18-15,3-3-5 0,6 1-47 16,6-1-22-16,3-13-74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11T14:42:11.8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16120 923 4 0,'0'0'0'0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16T13:40:01.3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15668 3596 140 0,'0'-11'52'0,"-3"6"-28"16,3 0-15-16,3-1 14 0,-3 1-2 15,0-3-1-15,0 3 9 16,0-1 4-16,0 1-17 15,0 2 13-15,0 1 5 0,-3 2-1 16,0 2 3-16,3 4-7 0,0 2-3 16,0 0-6-16,3 5 0 15,3 0 0-15,0 0 0 16,3 6-5-16,3-1 1 16,3 4-5-16,0-1-1 15,2 0-6-15,1 0-1 16,6 0-1-16,-3 0-2 15,-3-2 3-15,0-1 0 16,-6-4-1-16,-1-4-2 16,-2 1 3-16,-3-3 0 15,0-3 1-15,-3-2 0 16,-3-1-5-16,0-2-1 16,0-2-2-16,-6-4 0 15,-6-2 0-15,1-5 0 16,-1 0 0-16,-3-3 3 15,-3-2 0-15,-3 2 3 16,3 0-3-16,0-3 0 16,0-2-4-16,4 0-1 15,-4 0-2-15,3 0 0 16,-6 0 5-16,3 5 3 0,6 0 3 16,0 5 3-16,3 1-1 15,3 2 0-15,1 2-1 16,-1 6 0-16,3 3 0 15,3 2 2-15,3 6 3 16,5 5 2-16,4 2 1 0,6 3 0 16,3 3-4-16,3 0-3 15,0 0-5-15,0 0 0 16,5-3 2-16,-5-3 1 16,-3 1-1-1,-3-6 1-15,-3-2-18 0,-3-1-6 16,-1-2-41-1,-2-2-15-15,-3-6-70 16,0 0-66 0</inkml:trace>
  <inkml:trace contextRef="#ctx0" brushRef="#br0" timeOffset="781.2624">15942 3458 184 0,'0'-5'71'0,"0"2"-38"0,0-2-10 16,0 5 26-16,0 0 1 15,0 0 3-15,0 0-12 16,0 0-5-16,0 0-20 16,-3 3 1-16,0-1 1 0,-3 14-13 15,0 3-4-15,0 4 3 0,-6 4 2 16,-6 5-1-16,-3-1 0 15,1 4-1-15,-4-1 0 16,3-2-2-16,0-6 1 16,0-2 2-16,3-3 4 15,1-2-4-15,2-3-1 16,0 0-2-16,3-3 1 16,0-5-4-16,6 0 0 15,3-3-1-15,0-2 0 16,3-1-3-16,0-2-1 15,6-8 0-15,6-2 2 16,3-3 2-16,0-3 1 16,6-6 1-16,-1 1 2 15,4-2-1-15,3-4-1 16,-3 1 1-16,-3-1 1 0,-3 6-1 16,-4 0-1-16,-2 5 1 15,-3 3 1-15,0-1 3 16,-3 7 4-16,-3 4-4 15,-3 3-1-15,0 5-2 16,-3 3-2-16,0 3 1 16,0 2-1-16,-6 3 0 15,-6 5 0-15,-2 3 2 0,-4 0 1 16,-3 2-4-16,-3 1 1 16,0 2 0-1,0 2 2-15,1-4-3 0,5-1 0 16,0-2 1-1,9-5 0-15,3-1-16 16,3-7-6-16,6-3-31 16,6-8-11-16,3-11-71 15,3-5-52-15,-3 6 74 16</inkml:trace>
  <inkml:trace contextRef="#ctx0" brushRef="#br0" timeOffset="1234.3308">16129 3836 168 0,'3'-2'63'0,"0"-1"-34"0,0 1-10 15,-3 2 23-15,0 0-8 16,0 0-2-16,3 0 1 0,-3 0 4 15,6 0-20-15,0 0 8 0,0 2 5 16,0 3-3-16,-3 1 1 16,3 10-4-16,-3 0-3 15,-3 5-11-15,0 2-4 16,0-1-6-16,3-4-1 16,-3-5 1-16,6-5-25 15,0-8-8 1,-3-2-56-16,-3-6-22 15,0 0-25 1</inkml:trace>
  <inkml:trace contextRef="#ctx0" brushRef="#br0" timeOffset="1829.0736">16564 3688 220 0,'0'3'82'0,"3"-6"-44"15,0 1-25-15,-3 2 24 0,0 0-10 16,0 0-3-16,6-3-12 16,0 0-3-16,0 1-5 15,0 2 6-15,0 0 5 0,0 0 2 16,0 0 1-1,0 0-5-15,5 0-3 16,-2 0-3-16,0 0-2 16,3 0-6-16,0 0-1 0,0 0 1 15,0 0 0-15,-3 0 1 16,0 0 0-16,0 0-18 16,0 2-5-16,-3 1-40 15,0-3-16-15,-3 3-45 16</inkml:trace>
  <inkml:trace contextRef="#ctx0" brushRef="#br0" timeOffset="2125.8934">16588 3858 176 0,'6'0'68'0,"0"-3"-36"0,0 3-13 0,0-3 21 15</inkml:trace>
  <inkml:trace contextRef="#ctx0" brushRef="#br0" timeOffset="2219.7547">16635 3852 388 0,'18'0'29'0,"0"0"-15"15,0 0-8-15,0 0-2 16,0-2-22-16,-3-1-10 0,0 3-88 15</inkml:trace>
  <inkml:trace contextRef="#ctx0" brushRef="#br0" timeOffset="7821.381">17374 3363 164 0,'3'-3'63'0,"0"-5"-34"0,-3 8-8 0,3 0 25 16,-3 0-6-16,0 0 1 15,-3 3-12-15,3 0-5 16,-3-1-14-16,0 1-2 0,-3 2 2 16,-3 0-4-16,0 3 2 15,-3 3-1-15,-3 2 3 16,-12 6-3-16,0 5 1 15,1-1-3-15,2 1 0 16,3 0-1-16,3-3 0 16,0-2 0-16,0-1 0 15,-2-2-2-15,2 0-2 0,3-3 5 16,3-2 1-16,3-1 0 16,3-2-1-16,3 0-1 15,0 0 0-15,0-3-2 16,6 1 1-1,3-4-2-15,-3 4 2 16,3-4 0-16,0 1 1 16,0 0-2-16,0-1 1 0,0 6 2 15,0 3 4-15,3-3-2 16,3 2 1-16,0-2-5 16,2 3 0-16,10-1-1 15,3 1 1-15,0 0-2 16,3-1-1-16,-1 3-2 0,-2-2 1 15,0 7 1-15,-9-12 2 32,0 4-3-32,-6-2-2 15,-1-2-5-15,-2 4 0 0,0-2-27 0,-6 0-9 16,0-3-29-16,0 1-9 16,-3-1-49-1</inkml:trace>
  <inkml:trace contextRef="#ctx0" brushRef="#br0" timeOffset="8227.6721">17615 3448 224 0,'-12'0'85'0,"12"0"-46"0,3 0-17 15,-3 0 26 1,0 0-14-16,0 2-5 0,3 6-8 15,3 8-1-15,-3 3-11 16,3-4-3-16,3 7 0 0,0 1-1 16,-1 4 2-16,1-1-6 15,-3 1-1-15,0-1 0 16,0-5 0-16,0-2 0 0,-3-3 2 16,0-6-17-16,0 1-6 15,-3-3-30-15,3-3-10 16</inkml:trace>
  <inkml:trace contextRef="#ctx0" brushRef="#br0" timeOffset="8554.5142">17930 3670 240 0,'0'2'90'0,"0"1"-48"0,0 0-18 15,0 2 27-15,0 6-15 16,0 2-6-16,0 0-15 15,0 3-7-15,3 0-5 16,0 0-3-16,3 0 1 0,0-3-17 0,0 0-4 16,-3-2-3-16,0-3 1 15,0-3-28-15,0-3-12 16,-3-2-49 0</inkml:trace>
  <inkml:trace contextRef="#ctx0" brushRef="#br0" timeOffset="8773.2416">18118 3442 248 0,'0'0'93'0,"6"0"-50"0,-3-2-19 15,-3 2 29-15</inkml:trace>
  <inkml:trace contextRef="#ctx0" brushRef="#br0" timeOffset="9117.0955">18136 3437 509 0,'12'-5'23'15,"2"-1"-14"-15,1 1-6 0,12 0-1 16,0-1-3-16,-3 4 0 0,0-1 1 15,-7 3 0-15,1 3 0 16,-6 2 0-16,-3 3-3 16,-3 8 2-16,-6 8 1 15,-3 8 0-15,-15-1-3 16,0 4 2-16,-3 2 3 0,1 0 3 16,-1-3 4-16,6-2 2 15,0-6 1-15,6-2 2 16,3-3-3-16,6-5-1 15,3-3-2-15,3-2 2 16,3-3 1-16,12-3 3 16,0-2-5-16,0 0-1 15,2-3-4-15,-2 0-1 16,3-3-3 0,-3 0-1-16,0 1-10 15,-9 2-5-15,2 0-30 0,-2 0-10 16,-9 0-50-16,-3 2-20 15,0-2 6 1</inkml:trace>
  <inkml:trace contextRef="#ctx0" brushRef="#br0" timeOffset="9726.4229">18603 3326 288 0,'6'10'107'0,"0"-15"-58"0,0 10-31 0,0-2 31 16,6 0-12-16,3 2 1 16,2 0-12-16,1 1-7 15,3-1-10-15,3 3-6 0,9 0 0 0,2 2-2 16,1 1 2-16,0-1-7 15,-3 1 1-15,-1 2-4 16,1 6 2-16,-3-3-4 16,-6 0 1-16,-4-6 4 15,-5 1 4 1,-3-6 1-16,0 0 2 16,-3 1-4-16,-3-4 0 15,0 1 1-15,-3 0 2 16,-3 2 1-16,-3 0 1 15,-6 0-2-15,-3 6-2 0,-6 5 5 16,-6 2 1-16,-2 6 2 16,-7 3 2-16,-6 2-1 15,4 0 2-15,2-3-2 16,3 1 0-16,3-6-3 0,6-3 1 16,4 4-6-16,2-4-3 15,3-5-32-15,3-2-13 16</inkml:trace>
  <inkml:trace contextRef="#ctx0" brushRef="#br0" timeOffset="12860.8748">15379 4466 124 0,'-3'-5'49'0,"6"-3"-26"0,-6 3-23 0,3-1 10 16,0-2 9-16,0 0 7 16,-3 3 2-16,0 0 1 15,0 0-16-15,-3 2 8 0,1 3 2 16,-1 0 2-16,3 0 2 15,0 0-6-15,0 3-1 16,3-1 4-16,0 1 5 16,3 2-5-16,3 0 0 15,0 3-2-15,-1 0 1 16,1 0 0-16,0 3 1 16,0 10-7-16,-3 0-2 15,0 6-7-15,-3 4 0 16,0 9-1-16,0 8 1 15,0 7-2-15,3 1 1 16,0-3 0-16,0-6 3 16,3-2-3-16,0-5-2 15,3 2 0-15,0-2 1 0,0-8-3 16,-3-3-2-16,0-5 0 16,0-3 1-16,-3-3-28 15,0-2-9-15,0-2-21 16,-3-7-7-16,0-1-26 15,0-4-11-15,-6-7-37 16</inkml:trace>
  <inkml:trace contextRef="#ctx0" brushRef="#br0" timeOffset="13874.3295">15519 4596 132 0,'-3'0'52'0,"3"-3"-28"0,-3 1 9 16,3 2 28-16,0 0-13 16,-3 0-3-16,0 0-20 0,0 0-5 15,0 0-12-15,0 0-1 0,-6 0 3 16,-2 0 0-16,-1 0 2 15,0 2 2-15,0 1 2 16,-3-1 2-16,0 1 1 16,-3 2 1-16,-3 1 2 15,-2 4-8-15,-1 4-3 16,-9 7-4 0,6 5 0-16,0 3 2 15,4 0 2-15,-1 0-1 0,6 1-1 16,0-4-1-16,3 6 0 15,6-6-2-15,3-2 1 16,3-3-2-16,3-2 0 16,3-3-3-16,6-1 1 15,3-1-2-15,9-4 2 16,6 1-2-16,3-3-1 0,2-3 1 16,1 0 1-16,9-2-1 15,-7 0 2-15,1-3-4 16,-3 0 0-16,0-3 1 15,5-2 0-15,-2-1 0 16,0-1 2-16,-3-1-3 16,-1-3 0-16,-2-2-1 15,-3 2 0 1,0-2 2-16,-7 0 0 16,4-3 0-16,-6 0 2 0,-3-3-1 15,-9 1-1-15,0-3 3 16,-6-3 2-16,-3 3-2 15,-3-6-2-15,-3 4 0 16,-3 1 1-16,-6 4 1 16,0 5 1-16,-8-1-2 0,-7 4 1 15,3 2-7-15,0 0 1 16,1 0-4-16,2 0 2 16,0 3 3-16,-3-1 3 15,6 4 0-15,4-1-1 16,-1 3-8-16,3 3-5 15,3-1-26-15,3 4-13 16,3-4-69-16,3-2-94 16</inkml:trace>
  <inkml:trace contextRef="#ctx0" brushRef="#br0" timeOffset="14796.5498">16091 4363 172 0,'-3'0'66'0,"0"3"-36"0,0-3-11 0,3 0 21 16,0 0 11-16,0 5 8 15,0 0-23-15,-3 3-11 16,-3 5-15-16,0 6 6 0,-6 2 4 16,-3 8 1-16,0 3-1 0,0 5-4 15,0 13 0-15,1 3-5 16,2 0 1 0,0-5-7-16,3 5-3 15,3-6-1-15,3-2 1 16,0-10-1-16,6 7 2 15,3 0-4-15,3-2-2 16,6-6-1-16,3-2 3 0,-1-3-22 16,1-8-9-16,0-2-22 15,-3-9-6-15,0-7-32 16,0-3-12-16,-3-5 1 16</inkml:trace>
  <inkml:trace contextRef="#ctx0" brushRef="#br0" timeOffset="15153.1407">16189 4744 248 0,'-3'0'93'0,"3"3"-50"0,0-3-22 0,0 0 28 0,3 0-13 0,0 5-3 15,3-2-13-15,3 2-2 16,0 3-11-16,6 5 5 0,0 3 3 16,-1 2-3-16,1 1-2 15,0-1-5-15,0 4-2 16,-3-1-1-16,0-3-2 0,0-2-15 15,-3-3-5 1,0 1-21-16,-3-6-9 16,0-3-15-16,-1-2-5 15,7-6-48 1</inkml:trace>
  <inkml:trace contextRef="#ctx0" brushRef="#br0" timeOffset="15543.7345">16418 4598 112 0,'-3'0'44'0,"3"-2"-24"0,0 2 14 0,0 0 23 15,0 0-7 1,-3 2-5-16,0 1-3 16,0 0 0-16,0 2-23 15,0 3 7-15,0 5 2 0,-3 6-11 0,-3 7-2 16,1 6-7-16,-1 2 0 16,0 1-10-16,0-4-3 15,0 1 5-15,0 0 4 16,0-3-4-16,0-5-2 15,0-3 3-15,-3-5 1 0,0-3-9 16,3-2-3-16,0-1-13 16,3-2-5-16,0-2-36 15,1-1-14-15,2-2-41 16</inkml:trace>
  <inkml:trace contextRef="#ctx0" brushRef="#br0" timeOffset="15917.2233">16555 4884 132 0,'6'0'49'0,"0"0"-26"0,0 3-14 0,-6-3 16 16,3 3 8-16,0-1 4 15,-3 3 9-15,0 1 6 16,0 2-28-16,0 2 2 0,0 3-1 16,0 1-7-16,0 2-3 15,0-1-8 1,0 1-5-16,0 0-1 15,0 3-1-15,3 2 0 0,0-3 2 16,3-4-12-16,-3-4-3 16,-3-2-21-16,3 0-5 15,0-3-37-15,-3-5-17 16,0-2-3 0</inkml:trace>
  <inkml:trace contextRef="#ctx0" brushRef="#br0" timeOffset="16511.8688">16653 4440 220 0,'-15'8'85'0,"15"-6"-46"0,0 6-13 0,6-8 31 0,-6 3-21 15,6 2-8-15,0 0-8 16,6 3-3-16,0 0-9 16,3 6-1-16,3 1 0 0,3 1-3 15,8 3-1-15,1 2 1 16,0 0 0-1,-3 11 0-15,-3 8 0 16,-4 2-2-16,-5 3-2 16,-3 5-2-16,-6-5-1 0,-6-2 6 15,-3-4 5-15,-3 1 7 16,-3 0 3-16,-3-6-3 16,3-5 1-16,1-5-7 15,-4-3-3-15,3-8-17 16,0 1-5-16,3-7-34 0,0-1-15 15,3-6-41-15,6-11-18 16,0-5 13 0</inkml:trace>
  <inkml:trace contextRef="#ctx0" brushRef="#br0" timeOffset="16872.5384">17103 4675 256 0,'-3'3'96'0,"3"-3"-52"0,3 0-43 16,-3 0 19-16,3 0 4 16,3 0 5-16,3 0-9 15,3-3-2-15,5 3-10 16,10 0 4-16,0-2 1 0,3-1-4 0,-3 0-1 16,-1 3-15-16,-2 0-8 15,-6 0-30-15,-6 0-13 16,-3 0-160-1,-12 13 97 1</inkml:trace>
  <inkml:trace contextRef="#ctx0" brushRef="#br0" timeOffset="17106.7985">17162 4929 280 0,'9'0'104'0,"0"-2"-56"16,9 2-38-16,-6 0 25 0,3-3-17 15,3-2-4-15,3-1-12 16,2 1-3-16,-2-3 0 16,-3 3-20-16,-3 0-6 0,-3 2-52 15,-6 6-77 1</inkml:trace>
  <inkml:trace contextRef="#ctx0" brushRef="#br0" timeOffset="17921.6065">17903 4424 260 0,'9'2'99'0,"-9"1"-54"0,3 2-37 15,-3-2 24 1,0 0-7-16,0-1 3 16,0 4-14-16,-3-1-5 15,0 3-6-15,-3 0 2 0,-5 2 4 16,-4 6-3-16,-3 3-1 0,-3-1 6 15,-3 3 5-15,-3-2 3 16,-2 0 1-16,-4-4-9 16,3 1-2-16,6-2-3 15,3-4 1-15,4-2-6 0,2 3-3 16,3-1-2-16,3-2 0 16,0-3 3-16,3 1 0 15,0-4 1 1,3 1 4-1,0 0 0-15,0-1 1 16,0 1 1-16,0 0 3 16,3 2-2-1,0-5-2-15,0 0 0 16,0 5-1 0,0 0 0-16,3 1-5 0,0-4 1 15,0 4 2-15,3-1 1 16,0 0 5-16,6 1 3 15,6 2-4-15,0 2 1 16,-1 6-5-16,4 2-2 16,0 1 0-16,0 2 1 0,0 8-1 15,0-2-1-15,-1 2-4 16,4 0 0-16,0-3 2 16,0 11 1-16,-3 0 1 15,0 1 2-15,2-4 1 16,1-2 1-16,3-1 0 15,0-4 0 1,-3-6-5-16,-4-2-1 16,-2-4-6-16,-3-1 0 15,-3-4-20-15,0-2-9 16,-3 3-41-16,0 5-17 0,-3-14-63 16</inkml:trace>
  <inkml:trace contextRef="#ctx0" brushRef="#br0" timeOffset="22485.1922">18314 4614 216 0,'0'-2'82'0,"0"2"-44"0,0 0-22 0,0 0 22 0,0 0-3 16,0 0 2-16,0 2-7 15,0-2-2-15,0 3-15 16,0 0 3-16,0 5 2 0,0-3 5 15,0 11 6-15,0 0-7 16,3 10-3-16,-3-5-11 16,3 14-3-16,-3-6-1 15,3 5 0-15,0-5-2 16,0 3-2-16,0-6-2 16,0-2 1-16,0-3 3 15,0-2 3-15,0-3-2 16,-3-3-2-16,0-2-47 15,0-6-19-15,0 0-112 16</inkml:trace>
  <inkml:trace contextRef="#ctx0" brushRef="#br0" timeOffset="23125.7009">18639 5022 240 0,'-3'5'90'0,"3"-5"-48"0,3 0-40 0,-3 0 17 16,3-3-1 0,0 1 3-16,3-1 11 15,0 1 4-15,2-1-18 16,-2 0 14-16,-3 3 7 0,0 0-7 0,-6 6-1 15,0-4-12-15,-3 14-1 16,1-3-5-16,-7 11 2 16,3-3-8-16,0 8-4 15,0-5-2-15,0 3-1 16,3-1 0-16,0-5 0 0,0-2 0 16,0-1 0-16,0-2-3 15,0-3 0-15,0-2-34 16,3-3-12-16,0-3-91 15,0-5-36-15,0 0 40 16</inkml:trace>
  <inkml:trace contextRef="#ctx0" brushRef="#br0" timeOffset="26253.0047">19035 4622 212 0,'-3'0'82'0,"3"-2"-44"0,0-1-31 0,0 3 20 16,3-3-1-16,0-2 4 16,0 0 4-16,-1-1 3 15,1 1-20-15,0 3 8 0,-3-1 3 16,0 3-2-16,0 0 2 16,0 0-10-16,0 0 0 15,0 3-9-15,3 2-1 16,-3 5-2-16,3 4-1 15,-3 4-1-15,3 9 0 16,0 7 0-16,0 6 2 0,-3 2 1 16,0-13 1-16,0-5 0 15,3 5 0 1,0-2-2-16,3-1-1 16,-3-2-3-16,0-3-2 15,0-5 1-15,0 0-1 16,0-3-3-16,0-5 0 0,0 0-36 15,0-6-14-15,0 1-123 16,-12-6-70 0,3 3 112-16</inkml:trace>
  <inkml:trace contextRef="#ctx0" brushRef="#br0" timeOffset="27096.7004">19535 4995 148 0,'3'-5'55'0,"-3"5"-30"0,3-5-5 0,0 2 19 0,0-2-10 15,0 0-2-15,-1 2-10 16,-2 0 0-16,3 1-10 16,0-1 9-16,0 3 4 0,-3 0 1 15,0 3 2-15,0-1 0 16,0 6 3-16,0-3-8 15,-3 9 0-15,0-4-5 16,0 11 2-16,1-2-2 16,-1 5 0-16,0-3-5 15,0 0 0-15,0-2-5 16,0-3-2-16,3-1-3 0,0-1 1 16,0-1-1-16,0-5-2 15,0 0-30-15,0-3-15 16,0-2-110-1</inkml:trace>
  <inkml:trace contextRef="#ctx0" brushRef="#br0" timeOffset="32063.4597">19752 4691 128 0,'-12'3'49'0,"12"-6"-26"0,-3 3-9 0,3 0 15 0,0 0-14 15,0-3-6-15,3-2 3 16,3 0 4-16,0-3-8 16,0 0 7-16,0 0 4 0,3 0 7 15,-3 0 5-15,3-2-6 16,0-1-3-16,-3 3-4 16,2-3-1-16,1 1-3 15,0 2 1-15,6-5-8 16,-3 5-2-16,3 2-3 15,-3-1-2-15,-3 7 1 16,0 5-1-16,0 0 0 16,0 0 0-16,-3 1 0 15,-1 2 0-15,1 0 0 16,-3 2 2-16,0 3-1 16,0 1 2-16,-3 2-2 15,0 10-1-15,0 0 1 16,-3 4-1-16,0-1 0 0,0 0 0 15,0-3 0-15,0-7 0 16,1-3 0-16,-4 5 2 16,3-3-1-16,-6-2 2 15,3 0-2-15,-3 0-1 16,0-3 1-16,0 3-1 16,0-3 0-16,0 3 0 15,0-3 0-15,0 1 0 16,0-4 0-16,0 1 2 15,0-3 1-15,3 0 1 16,1 0 2-16,2-3 1 16,0 0 3-16,0-2 1 15,0-1 6-15,6-2 3 16,0 0-6-16,5-2-1 16,-2 2-7-16,9-3-4 15,0 0-1-15,0-2 1 0,0 3-3 16,3-4 0-16,-3 4 3 15,0-1 1-15,-1 0-1 16,1 1 1-16,-3-1 0 16,-3 0 3-16,0 3-8 15,-3 0 0-15,0 0-31 0,-3-2-13 16,0 2-36-16,0-3-15 16,0 0-42-1</inkml:trace>
  <inkml:trace contextRef="#ctx0" brushRef="#br0" timeOffset="33266.5953">20133 4749 244 0,'-18'3'93'0,"12"0"-50"0,-3-3-28 16,9 0 26-16,-3-3-15 15,3 3-3 1,0-3-9-16,0 1-4 0,0 2-5 15,0 0 7-15,0 0 5 16,0 0 4-16,6-3 4 16,0 0-7-16,0 1 0 15,3-1-11-15,0 0-2 0,3 3-1 16,0-5 0-16,3 0-5 16,-3 2 1-16,-1-2 0 15,1 0 2-15,0 2-1 16,-3 0-1-16,-3 3 1 15,0 6 3-15,0-1 0 16,-3 0-2-16,0 3-1 16,0 0-3-16,0 5 1 15,-3 3 1-15,3 5 0 16,0 6 0-16,3-6 0 16,-3-3-3-16,3 6 2 15,-3-3 1-15,3 6 0 16,0-6 0-16,0 6 0 15,0-6 0-15,-3 3 0 16,0-6 0-16,-1-2 2 16,1-6-1-1,0-2 2-15,0-5 0 16,0 0-1-16,-3-1 1 16,0-2-4-16,3-2 0 15,-3-1 1-15,3-5 0 0,0 0-3 16,3-8 0-16,0-7-1 15,0-7 3-15,0-1 0 16,-3-4 1-16,0 9 0 16,0-17 2-16,-3 4-3 15,0 4 0-15,0 4 1 16,-3 4 0-16,0 3 0 16,0 3 0-16,0 5 0 0,0 3 0 15,3 0 0-15,0 2 0 16,0 3 0-16,0 0 2 15,0 0-3 1,0 3-2-16,0 0-1 16,0 2 3-16,0 3 2 15,0-2 2-15,0-1 1 16,0 0 0-16,0 1-2 16,0-6 1-16,0 2-2 0,0-4 4 15,0-1-1 1,0 3 1-16,0 3 1 15,0 0-3-15,0-1 0 16,0 6-3-16,0-5-1 16,0 5 1-16,3-5 2 0,-3 5-3 15,3-3 0-15,0 1 1 16,-3 2 0-16,0 0 0 16,3-3 0-16,3 0-3 15,0 1 2-15,3-1 1 16,3 0 0-16,9 3-3 15,2-2 2 1,4-1 1-16,6 0 0 16,0 1-3-16,2-1 2 15,-2 0 1-15,-3 3 2 0,0 0-1 16,-6 0-1-16,-1 0-2 16,-2-2 1-16,0-1 1 15,-3 1 2-15,0-1-1 16,0 0 2-16,-1 1-9 15,1-1-3-15,-3 3-9 0,0-3-3 16,-3 3-33-16,-3 0-15 16,-3 6-88-1</inkml:trace>
  <inkml:trace contextRef="#ctx0" brushRef="#br0" timeOffset="34003.0772">20567 4760 224 0,'-5'-8'85'0,"2"3"-46"0,3 2-15 15,0 3 27-15,3-3-11 16,0-5-1-16,2-2-11 16,1-1-3-16,3 1-14 15,3-1 0-15,3 0 2 0,-3 1-5 16,6-1-2-1,3 1-1-15,-6 2 1 0,-1 0-3 16,-2 3 0-16,0-1 1 16,-3 6 2-16,0 0-3 15,-3 6 0-15,-3 2-3 16,0 2-1-16,-3 11 1 16,-3 6 0-16,0 2 0 0,-9 3 0 15,0-1 0-15,0 1 0 16,-2 0 0-16,-4-6 2 15,3-2 5-15,-3-5 6 16,3-4-5-16,6 1-2 16,0-2 1-16,0-4 0 15,3-2 1-15,3 0 0 0,0 0-4 16,3 0-1-16,0-3-1 16,6 1-2-16,3-1-2 15,3-3 1-15,0-2 5 16,6 0 2-16,3 0 0 15,-3 0 1-15,-1-2-4 16,1-1-2-16,3 1 6 16,0-1 3-1,-3-2-3-15,3-1-2 0,2 1 0 16,-5 0-1-16,-3 2 0 16,-3 0 0-16,-3 3-5 15,-3 0 1-15,-3 0-9 16,-6 3-4-16,0 0-18 15,-3-1-5-15,0 1-58 0,0 0-26 16,6-1-44 0</inkml:trace>
  <inkml:trace contextRef="#ctx0" brushRef="#br0" timeOffset="34518.5938">21267 5006 304 0,'0'0'112'0,"12"-3"-60"0,-15 3-41 0,6-2 28 15,3 2-12-15,0 0-1 16,-3 2-4-16,0 1 1 16,0 5-13-1,-9 2 3-15,3 4 1 0,-6 9-1 16,0 4 0-16,0-1-5 16,0 4-3-16,0-1-2 0,0 0-3 15,0-5 1-15,3-11-1 16,3-3 0-16,0 1 0 15,-3 2-14-15,0-2-3 16,3-3-35-16,1 0-14 16,2-6-103-16,0-2-42 15,0-8 109-15</inkml:trace>
  <inkml:trace contextRef="#ctx0" brushRef="#br0" timeOffset="37299.9085">21574 4429 176 0,'-3'0'68'0,"3"0"-36"15,0 0-24-15,0 0 16 0,0 0-3 16,0 0 2-16,0 0 0 15,0 0 3-15,0 0-14 16,3-3 2-16,-3 3 2 0,3-2 3 16,-3 2 3-16,3 0-3 15,-1 2-2-15,-2 1-3 16,0 2 1-16,0 3-2 16,0 0 0-16,-2 3-1 15,-1 5 0-15,0 2-2 16,0 1-1-16,0-1-5 15,0 3-1-15,0-2 1 16,0 0 0-16,0-1 0 16,0-2 0-16,0 2 0 0,0 4 0 15,0-4-2-15,3-2 1 16,-3 0-2-16,3-3 2 16,0-2 0-16,0-1 1 15,-3 1 2-15,3-3 3 16,0 0-2-16,-3 0 1 15,0-3-5-15,0 0 0 16,3 1-1 0,-3-4-2-16,0 1 1 15,6-1-1-15,0-2 2 16,3 0-1-16,0 0 2 16,0-2-4-16,3-1 0 15,0 1 1-15,3-1 0 16,-1 0 0-16,1 1 2 15,0 2-1-15,3-3-1 0,0 0-2 16,0 1-1-16,3 2-12 16,-3 0-2-16,-3 0-25 15,-1 0-8-15,1-3-51 16,-3 3-23-16,-3-3-7 16</inkml:trace>
  <inkml:trace contextRef="#ctx0" brushRef="#br0" timeOffset="37823.3686">21803 4493 244 0,'-6'0'93'0,"3"0"-50"0,3 0-28 0,0 0 26 0,0 0-13 0,0 0-4 16,0 0 0-16,0 0 1 16,3 2-13-16,0 4 6 0,-3-1 3 15,0 5-3-15,0 4 2 16,0 4-7-16,-3 3-3 16,0 6-3-16,-3 10-2 15,0 8-1-15,-3 5 0 16,3 3-5-16,0-3-1 15,3-2 3-15,-3-3 1 16,3 3 0-16,0-9-2 16,0-2 3-16,3-8 0 15,0-2-1-15,0-9-2 16,0-4-13-16,0-4-4 16,0-2-59-16,-3 0-26 15,-3-3-55-15</inkml:trace>
  <inkml:trace contextRef="#ctx0" brushRef="#br0" timeOffset="38885.784">22142 4940 160 0,'-3'5'63'0,"6"3"-34"0,0 3-1 0,-3-9 25 15,0 4-12-15,0 1-1 16,0 4-6-16,-3 0 1 16,0 2-19-16,0 3 4 0,0 5 3 15,-3-3-8-15,3 4-3 16,0-4-7-16,-3 1-4 16,3-1 2-16,-3-2 0 15,0 0-12-15,0-6-4 16,3-2-45-1,1-2-36-15,-1-1-20 16</inkml:trace>
  <inkml:trace contextRef="#ctx0" brushRef="#br0" timeOffset="41296.5795">22258 4800 220 0,'-6'0'82'0,"0"-3"-44"0,9 0-22 16,-3 3 22-16,0 0-18 15,3-2-6-15,3-4 0 16,0 1 1-16,0 0-8 16,3 2 11-16,0 0 5 0,3 1 2 0,0-1 2 15,-3 1-4 1,0-1 0-16,0 0-6 0,-1 1-2 16,1 2-9-16,0-3-2 15,0 6-4-15,0-6-1 16,0 3 1-16,0 0 0 15,0 0 0-15,-3 0 2 16,0 0-1-16,-3 0-1 16,0 0 1-16,-3 3 1 15,0-1 1-15,0 1 3 16,0 2-3-16,0 0 0 16,0 3-1-16,3 3-2 15,-3 2 1-15,3 0 1 16,0 3-3-16,0 0 0 15,-3 5 1-15,0 1 0 16,0-4-3-16,0-2 2 0,6-3 1 16,-3 0 0-16,3-2 2 15,0 0 1-15,3-1-4 16,-1-2 1-16,1 0-2 16,0 0 0-1,-3-3 0-15,0 1 0 16,3-1 4-16,-3-3 1 15,0 1 1-15,0 0 0 0,-3-3-2 16,0 0 1-16,-3 0 0 16,3-6 3-16,-3-1-3 15,6-4 0-15,-3-2-3 16,0-6-1-16,0-5 1 16,0-5 2-16,-3 0-1 0,0-3 2 15,0-2-4-15,-3 2 0 16,0 1 1-16,-3-1 0 15,0 3 2-15,0 2 1 16,-6 3-4-16,3-2 1 16,0 2 0-16,3 3 2 15,0 5-3-15,-3 0-2 16,3-2 2 0,0 4 0-16,3 4 1 15,-2-1 0 1,2 3 0-16,0 0 0 0,0 3 0 15,0 0 0-15,3 2 2 16,0-2-3-16,6 2-2 16,3 1-1-16,2-4 3 15,4 1 0-15,3 0 3 0,3-1-1 16,6-2-1-16,0 3 1 16,5 0 1-16,-2 2 1 15,6 1 1-15,-3-1-2 16,-1 0 1-16,4 1-2 15,-3 2-1-15,-3 0 1 16,-4-3 1-16,-2 3-10 16,-3-3-2-16,-3 3-26 0,-3-2-11 15,-6 2-40 1,-9 2-17-16,0 6-38 16</inkml:trace>
  <inkml:trace contextRef="#ctx0" brushRef="#br0" timeOffset="41862.9098">22642 4699 296 0,'0'-8'110'16,"0"5"-60"-16,6 1-23 0,-6 2 34 0,3-3-21 15,6 0-7-15,-3-2-14 16,6 0-4-16,3 0-9 16,0-1-2-16,0 1 2 0,-1 0-3 0,1-1-2 15,0 1 0-15,3 3-1 16,-3-1 0-16,-3 3 2 15,0 0-1-15,0 3-1 16,-3 2-4 0,-6 3 0-16,-3 2-3 15,-3 9 0-15,-3 2 1 16,-3 5 4-16,0 1 5 16,0-1 3-16,0 1 2 0,0-6 2 15,0 0 1-15,-3 6 1 16,0-6-2-16,3-3 1 15,3-4-4-15,6-1-2 16,0-3-2-16,0-2-3 16,3 0-2-16,0-2 1 0,9-4 1 15,0 1 2-15,3-1-1 16,0-2 2-16,0-2-2 16,3-1 2-16,-1 1-2 15,-2-1-1-15,-3 0-15 16,0 1-7-16,-3 2-53 15,-3 2-21 1,0 4-77 0</inkml:trace>
  <inkml:trace contextRef="#ctx0" brushRef="#br0" timeOffset="42347.3496">23276 4932 276 0,'0'2'104'0,"0"-2"-56"0,0 0-56 16,-3 8 110-1,-3 0-43-15,3 3-24 16,-3 0-19-16,0 2-13 16,0 3 0-16,0 2 0 0,-2 3-1 15,-1 6-2-15,0-6 1 16,0 3 1-16,0-3-17 16,3-3-4-16,0 1-37 15,-3-3-17-15,-3-6-195 16,-3-2 146-1</inkml:trace>
  <inkml:trace contextRef="#ctx0" brushRef="#br0" timeOffset="44628.6508">23446 4749 252 0,'-3'-5'96'0,"3"5"-52"0,6-5-23 0,-3-1 30 16,0 1-16-16,0 0-3 15,3 0-16-15,0-1-7 16,6 1-6-16,-1 0-3 0,7-1 1 16,-3 4 3-16,0-1 2 15,0 0-2-15,0 3-3 16,-3 0 4-16,-3 0 1 15,0 0 2-15,3 0 2 16,-7 11 1 0,1 0-3-16,-3 2-3 15,0 3-5-15,0 0 0 16,0-1 0-16,0 4 0 16,3-1-5-16,-3 1-1 15,6 0 0-15,-3-1 2 0,0-5 2 16,0 6 1-1,-3-3 1 1,0-3 2-16,0-3 1 16,0-2-1-16,-3-2-2 15,0-1 5-15,3-2 1 0,0-1 0 16,-3-2-1-16,3-5-1 16,-3-3 2-16,0 0 1 15,3-2 1-15,-3-1-7 16,6-2-2-16,-3 0 0 15,6-3 0-15,-6-3 1 16,3-2 2-16,-3-3-1 0,0-2-1 16,-3-1 1-16,0 1 1 15,-12-1-1-15,-3 3 2 16,6 3-2-16,-3 3-1 16,3-3 1-16,0-1 1 15,0 1-3-15,0 3-2 16,3-3 2-16,0 5 2 15,0 0 0 1,0 0-1-16,3 0 1 16,0 0 1-16,0 3-3 15,1 0-2-15,-1 2 6 0,-3 1 3 16,3 2-1-16,0 2 0 16,0 1-3-16,0 0-2 15,3 0-2-15,0 2 1 16,3-2 1-16,3-1 0 0,6 1-3 15,-1 0 2-15,4-1 3 16,9 1 1-16,0-3-4 16,6 6 1-16,-1-1 0 15,4 0 2-15,-3 3-3 16,6 0 0-16,-4-5 3 16,-5 8 3-16,-3-11-7 15,-6 5 0-15,0-5-13 16,-3 8-3-16,-3 0-9 15,-4 0 0-15,-2 5-35 16,-3-2-14-16,-3 5-70 16</inkml:trace>
  <inkml:trace contextRef="#ctx0" brushRef="#br0" timeOffset="45288.1867">23797 4638 148 0,'-3'0'57'0,"3"-2"-30"0,3-1 6 15,-3 3 25 1,3-5-4-16,3-1-2 0,0 1-10 16,3 0-1-16,-3-1-23 15,0 1 3-15,0 0 0 0,6 0-3 16,-3-3 0-16,2 0-8 15,4-3-2-15,3 0-9 16,-3 4-1-16,3 7 2 16,-3 0 2-1,0 5-5-15,0 0-2 16,-3 0-5-16,-4 1-1 16,-2-1-1-16,-6 3 0 0,0 3 0 15,-3 2 0-15,-3 0 4 0,-5 0 5 0,2 8 4 16,-6 1 4-16,3-1 2 15,0-3 3 1,3-2 6-16,-3-3 4 16,3-2 1-16,3 0-1 15,6-4-10-15,-3 1-4 16,3-2 0-16,0-4 1 16,6 1-3-16,6 0-3 15,3-3 0-15,-3-3 1 16,3 3-1-16,0-3-1 0,0 1 1 15,-4-4 1-15,-2 4-3 16,3-1-2-16,0 0-23 16,-6 3-10-16,0 0-50 15,0 0-19-15,0 0-39 16</inkml:trace>
  <inkml:trace contextRef="#ctx0" brushRef="#br0" timeOffset="46364.2543">23267 4596 124 0,'-12'2'49'0,"9"-4"-26"0,0 2 4 0,3 0 21 0,0 0-3 15,0 0 0-15,0 0-3 16,0-3-2-16,-3 1-21 16,3 2 11-16,0-3 4 15,0 3-10-15,0 0-3 16,0 0-12-16,0 0-6 16,3-3-2-16,6-5-1 15,6 0 0-15,-3 3 0 16,6-3 2-16,-3 3 3 0,3 0-2 15,0-3 0 1,-4 5-1 0,-2 3 1-16,0 5-2 0,0 3-1 0,-3-3-2 15,-3 3-1-15,0 3-3 16,-3 2 1-16,0 0 1 16,-3 3 2-16,0 3 1 15,-3 5 1-15,0-1-5 16,-3 4-1-16,-3-1 5 15,0-2 2-15,-3 0-2 16,3-3 1-16,0-2 0 16,0-3 2-16,1-3-3 15,-1 0-2-15,-3-2 2 16,3-1 2-16,3-2 0 16,0 0 2-16,3-3-4 15,3 1-2-15,0-1 2 0,0-2 2 16,3-1 2-16,0 1 1 15,3 0 0-15,0-3 0 16,3 0 0-16,3 2 0 16,0 1-2-16,-1-3-2 15,1 2 1-15,3-2 1 0,-3 3-1 16,0-3-1-16,0 0 1 16,0-3-1-16,-3 3-18 15,3 0-8-15,3-2-52 16,-7-1-23-16,-5 1-29 15</inkml:trace>
  <inkml:trace contextRef="#ctx0" brushRef="#br0" timeOffset="47480.0875">24077 4154 316 0,'-12'-8'118'0,"12"-8"-64"0,0 21-26 16,0-5 38-16,0 0-21 15,0 0-3 1,0 0-18-16,0 0-5 15,9 3-9-15,6 0-4 16,3 2-3-16,-1 3-3 16,13 3 1-16,0 2-1 15,6 0 0-15,2 3 0 0,-5 5 0 16,0 3 0-16,-3 0 0 16,-1-3 2-16,1-3-3 15,-3 1-2-15,3-1-7 16,-3 1-4-16,-1-3-1 15,-2 0 1-15,9-3 6 0,-6 0 4 16,2-2 3-16,1-1 1 16,-6-2-3-16,-3 0 2 15,-6-3 3-15,-3 1 1 16,-6-1 1-16,3-2 0 16,-4-1-2-16,1 1-2 15,-3 0 1-15,3-1-1 16,-6 1 0-1,0 0 2-15,0-3 1 16,-6 0 3-16,3 2 1 16,-3 1 3-16,4 0-3 0,-4-1-2 15,-3 6-2-15,3 3-3 16,-6-3 1-16,0 5-1 16,-6 0 0-16,-9 6 0 15,-9 2 0-15,-5 11 0 0,-4 2 0 16,6 3 2-16,-2 3 1 15,-1-3 1-15,0 0 0 16,1-6 2-16,8-1 6 16,0-7 4-16,4-1-6 15,5-4-3-15,-3-2-4 16,3 0-3-16,3-3-6 16,0-2-4-16,7-3-14 15,5 0-5-15,0-3-47 16,3 0-18-1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16T13:54:41.4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19139 4241 156 0,'-9'0'57'0,"6"-2"-30"0,0-1-12 15,3 0 18-15,-3 1 1 16,-3-1 5-16,0 0-9 16,0 3-1-1,-6 3-14-15,-3 0-4 0,-3 5-9 16,-2 10-2-16,-7 11 0 16,-9 11 2-16,-6 13 8 15,1 2 5 1,-1 14 2-16,-6 8-1 0,1 0-8 15,2-1-3-15,3-2-3 16,1 6 1-16,5-1-4 16,-3-5 0-16,7 3-1 15,-1-8 0-15,6-3 0 16,0 5 0-16,3 4 2 0,4-4 0 16,2 0-3-16,3-10 2 15,-3-8-1-15,-3-5 0 16,0-6 0-16,1-7 0 15,-1-1 4-15,0-13 3 16,3-5 2-16,0-5 3 16,6-6-3-16,0-3-2 15,3-4-2-15,3-3-3 16,3-1-4-16,3 1-2 16,0 0 0-16,3-3 2 15,0 2-1 1,3-2 4-16,0 3 0 0,0 0 1 15,-3-3-3-15,0 0 0 16,0-5-1 0,-3-3 3-1,0 0 0-15,0-2 1 0,0-4 0 16,0-4 0-16,0 2-3 16,3-5 2-16,0 0-1 15,0 2-2-15,0 4 0 16,0 1 3-16,0 7-2 15,0 4 1-15,-3 3 2 16,3 3 0-16,3 5-3 0,-3 2 2 16,3 9 1-16,-3 2 0 15,-3 6 0-15,0 7 0 16,-3 9-3-16,-3 2 2 16,-3 0 1-16,3 0 2 15,-6-3-3 1,3-2 0-16,0-3-1 15,0 0-2-15,0-8 3 16,3-2 0-16,1-6 1 16,-1-2 2-16,3-6 1 0,3-2 1 15,6-3-5-15,2-3-1 16,7-5-2-16,9-3 3 16,3-2 0-16,0-3 3 15,0-2-6-15,-1-3 1 0,-2-1-4 16,-3 4 0-16,-6 2 1 15,-3 3 2-15,-3 2 2 16,-3 6 3-16,0 2-2 16,-6 3-2-16,0 0-16 15,0 3-5-15,0 2-17 16,0-5-6-16,3-5-48 16</inkml:trace>
  <inkml:trace contextRef="#ctx0" brushRef="#br0" timeOffset="1390.6278">19889 3413 252 0,'-3'5'93'0,"3"-5"-50"0,0 3-33 0,0-3 25 0,0 3-15 16,0-1 1-1,-6 4-8-15,0-1-7 16,-3 0 5-16,0 11 4 0,-3 0-5 16,-6 3-3-16,-3-1-4 15,-5 6 0-15,-7 2 0 16,0 1 1-16,0 5 0 16,4-1 0-16,-1-2-5 15,-3-2-1-15,0-3 1 16,4-3 0-16,-1 0 1 15,3-3 0-15,3-2-5 16,3 3 1-16,4-1 2 16,5-4 1-16,3-1 1 15,6-3 0-15,3 1 0 16,6-3 2-16,0 0-1 16,3 0 2-16,0 0-4 15,2 0 0-15,4 0 1 16,0 5 0-16,3 0-3 15,0 3 0-15,3 3-1 16,0-1 3-16,2 1-2 16,10 2 1-16,-3 0 4 0,-3-3 1 15,0-2-6-15,-4-2-2 16,-5-4-16-16,-3 1-6 16,0-3-35-16,-3 0-15 15,-3-3-36 1</inkml:trace>
  <inkml:trace contextRef="#ctx0" brushRef="#br0" timeOffset="4005.9103">20285 3543 160 0,'-15'-16'63'0,"15"13"-34"0,0 3-8 0,0 0 25 16,0 0-13-16,0 0-1 16,0 0-10-16,0 3-2 15,0 2-11-15,-3 3 10 0,0 5 4 16,3 6 0-16,0 5 0 16,-3 5-8-16,0 3-2 15,3 2-1-15,-3 0 2 16,3 6-3-16,0 0 1 15,0-3-5-15,0-3 1 16,0-2-5-16,0-3-2 16,0-8 4-16,-3-2 1 15,3-3-2-15,-3-6-1 0,0 1-6 16,0-3 0-16,0-3-23 16,0-2-8-16,0-1-18 15,0-2-8-15,3-5-82 16</inkml:trace>
  <inkml:trace contextRef="#ctx0" brushRef="#br0" timeOffset="4974.6701">20312 4509 160 0,'-12'-3'60'0,"12"-2"-32"0,0-3-26 0,0 5 14 0,-3 0 1 16,3 1 4-16,-6-1-7 15,0 0-1-15,3 1-7 16,0-1 3-16,-3 0 1 0,0 1-1 16,0-1 2-16,0 3-4 15,-3 0 1-15,0 5-7 16,0 1-1-16,0 4 0 16,0 1 2-16,0 2-3 15,3 0 0-15,0-2 1 16,3 2 2-16,1-2-3 15,2-1 0-15,0 1 5 16,2-3 2-16,4 0 0 16,0 0-1-16,0-3-6 15,3-2-1-15,0-1-24 0,0-4-7 16,6-4-72 0</inkml:trace>
  <inkml:trace contextRef="#ctx0" brushRef="#br0" timeOffset="6988.2213">20675 4006 140 0,'-3'5'52'0,"6"-8"-28"0,-3 6-8 16,0-3 18-16,3 3 8 15,-3-1 4-15,0 4-9 0,0-1-5 16,0 3-18-16,-3 5-7 15,-3 6 0-15,0-1-2 0,-3 1 0 16,-3-1-6-16,3 1-1 16,0-3-24-16,3-3-10 15,3-3-45 1,6-7-56-16,3-3 35 16</inkml:trace>
  <inkml:trace contextRef="#ctx0" brushRef="#br0" timeOffset="7551.8015">20826 3704 140 0,'-3'-2'55'0,"3"-4"-30"0,3-2 4 16,0 3 23-16,0 0-9 31,6-6 0-31,3 1-20 0,6-4-9 0,6-2-8 16,6 1-3-16,-1-4 1 0,4 3 0 0,0-2 0 15,-3-1 0-15,-6 14 2 16,-4 5 3-16,-2 0 2 15,-3 5 6-15,-3 6 1 16,-3 7-9 0,-3 3-5-16,-3 9-3 15,-3 1 1-15,-3 1-1 32,-6 0-1-32,-3-3 1 15,-3 3 1-15,0-1-1 0,0-4-1 16,3-3 3-16,1-6 0 0,-1-2-1 0,3-3-2 31,3 0 1-31,0-5 1 16,3 0-1-16,3-2 2 0,0-4 0 0,6-2 1 0,3 0 0 15,6-2 0-15,2-6 0 16,1 0 0-16,3-3-2 16,0 1-2-16,0 4-2 15,-3 6 1-15,0 6-23 16,2-4-10-16,-2 6-39 15,0 3-17-15,-6 2-29 32</inkml:trace>
  <inkml:trace contextRef="#ctx0" brushRef="#br0" timeOffset="8536.1979">21163 4477 148 0,'0'0'57'0,"0"2"-30"0,-3 1-10 0,3-3 22 16,0 0-7-16,0 0 1 15,0 0-12-15,0 0-3 0,0 0-10 16,0 0-1-16,0-5 3 0,0-1-4 16,0-1-1-16,0-4-2 15,0-2 0-15,0-1 0 16,3 4 1-16,0-1-2 31,-3-2 1-31,0 3 0 16,0-1 1-16,0 3 0 15,0 3 2-15,0-1 1 16,0 6 3-16,0 0-5 16,0 0-3-16,3 6-1 15,0-1-1-15,0 3 0 16,3 3 0-16,0-1 0 16,3 3 0-16,-1 1-3 0,1-1 2 0,3 3 1 15,-3-3 2-15,3-3 3 31,0-2-4-31,-3-2-1 0,0-4 2 0,0-4 1 16,0-6 3-16,-3-5 1 16,0-6-3-16,0-2-1 15,0-3-1-15,0-2-2 16,-3 4 1-16,-3 4-1 16,0 2-16-16,-3 3-6 31,0 5-66-31,0 5-30 0,-3 8 10 15</inkml:trace>
  <inkml:trace contextRef="#ctx0" brushRef="#br0" timeOffset="9223.911">21693 3884 248 0,'-21'13'93'0,"21"-10"-50"0,-6 18-39 0,3-13 21 0,0 5-12 0,-3 3-2 15,0 5-4-15,-3 6-2 32,0 7-3-32,-3-2-4 0,0-3 1 15,3-2-26-15,0-6-11 0</inkml:trace>
  <inkml:trace contextRef="#ctx0" brushRef="#br0" timeOffset="10871.1225">22187 3328 296 0,'-21'6'112'0,"18"-6"-60"0,0 2-58 0,6 1 19 0,-3 2 1 16,-3 6 5-16,0 2-3 15,0 8 1-15,0 3-10 16,0 8 2-16,0 5 4 0,3 3-5 15,0-3-2-15,3 0-3 16,3-3-3-16,0-5-6 16,0-2-1-16,-3-4-19 15,0-1-6-15,0-6-10 16,0-3-3-16,0-3-62 16,3 1-47-1,-6-1 60-15</inkml:trace>
  <inkml:trace contextRef="#ctx0" brushRef="#br0" timeOffset="11464.794">22202 4252 168 0,'-15'0'63'0,"6"3"-34"0,-3-1-19 16,9-2 17-16,-3 3-2 16,0-1 2-16,0 6-9 15,3 3-3-15,-3-3-8 16,3 2-3-16,3 4 2 0,3-1 1 15,0 0 1-15,3 0-7 0,0-2 0 16,3 0 1-16,0-6 1 16,3-5 7-16,3-5 4 15,0-6-5-15,-4-8-3 16,-2 1-1-16,0 2-1 16,-6 0 0-16,-6 0 0 15,-3 0-2-15,-6 3-2 16,-2 3 3-1,-7 4 0-15,-6 4-8 16,3 2-4-16,3 0-15 16,3 0-7-16,7 0-46 0,16-3-64 31</inkml:trace>
  <inkml:trace contextRef="#ctx0" brushRef="#br0" timeOffset="11980.3611">22660 3810 160 0,'-3'0'60'0,"6"-3"-32"0,-3 3-6 0,0 0 49 15,0 0-10-15,-3 3-7 16,-6 0-6-1,6 2-27-15,-3 3-2 0,0 5 0 16,3 6-14-16,0-1-4 16,3 3-15-16,0 3-6 15,0-5-14-15,0-1-6 0,3-2-16 16,-3-5-5-16,6-9-49 16</inkml:trace>
  <inkml:trace contextRef="#ctx0" brushRef="#br0" timeOffset="12902.2661">23080 3326 156 0,'0'-11'60'0,"3"11"-32"0,-3-2-11 16,0 2 22-16,0 0 0 15,0 0 1-15,0 0-2 16,0 0-1-16,3 0-20 15,-3 8 5-15,0-1 2 0,0 7-8 16,0 4-2-16,0 14-6 16,3 2 0-16,0 9-7 15,3 2-1-15,0 2 2 16,2 1 3-16,1-3-9 16,0-5-4-16,0-9-23 0,0-4-7 15,3-6-63 1,0-10-26-16,-6-6 22 15</inkml:trace>
  <inkml:trace contextRef="#ctx0" brushRef="#br0" timeOffset="13574.1262">23267 4183 216 0,'-15'-3'82'0,"12"1"-44"0,0-4-27 0,3-1 23 16,0 1-11-16,-3 1-4 15,0-3-2-15,-3 5-1 16,1 1-8-16,-4 4 4 0,0 1 1 16,-3 2 0-16,-3 1 2 0,-6 2-4 15,3-1-1 1,3 1-6-1,3 0-3-15,6 0-3 0,6 0 1 16,3 0 1-16,6 0 0 16,3 0-7-16,0-3 0 15,3 3-4-15,-3-2 2 16,3-1 5-16,-3 5 2 0,-3 6 2 16,-3-2 0-16,0-1 0 15,-6 0 2-15,-3 0-1 16,-3 3 2-16,-3 0-2 15,-6 0 2-15,-9-3-15 16,0-2-5-16,0-6-64 16,1-2-29-16,-4-6 2 15</inkml:trace>
  <inkml:trace contextRef="#ctx0" brushRef="#br0" timeOffset="18497.3691">23660 3786 156 0,'0'0'57'0,"12"-5"-30"0,-18 5-5 0,6 0 20 0,0 0-5 15,0 0-2-15,0 0-6 16,0 0-4-16,0 3-13 15,0-1 6-15,0 1 2 0,0 2-8 16,-3 3-4-16,0 3-5 16,-3 2 0-16,0 8-4 15,0 3-2-15,0-3-7 16,0 3-4-16,3-3-36 16,0-5-15-16</inkml:trace>
  <inkml:trace contextRef="#ctx0" brushRef="#br0" timeOffset="19262.833">23934 4180 192 0,'-3'0'74'0,"6"0"-40"0,-3 3-9 0,0-3 25 0,0 0-23 15,6 3-7-15,-3 2-11 16,0 3-4-16,0 3-2 15,0 2 8-15,0 11 6 0,0-1-5 16,0-1-2-16,0 1-5 16,0 1-2-16,0-3-1 15,-3-2 1-15,0-1-2 16,0-7-1-16,0-3-13 16,3-3-6-16,-3-5-23 15,3-10-11-15,0-4-65 16</inkml:trace>
  <inkml:trace contextRef="#ctx0" brushRef="#br0" timeOffset="19604.651">23880 4180 212 0,'-9'0'79'0,"12"0"-42"0,-3-2-32 15,0 2 19-15,0 0 0 16,0 0 3-16,3-3-8 15,3 0-4-15,6 1-8 16,0-1-1-16,9-2 4 0,-3 5-6 16,0 0-2-16,0 3-1 0,-1-1 1 15,-5 3-1-15,9 3-1 16,0 3-2-16,-9 2-1 16,3 3 2-16,-12 5 0 15,0 0 1-15,-6 1 2 16,0-4 1-16,-3-2 1 0,0-3 0 15,-3 0 0-15,-3 1 0 16,0-4 2-16,-3 1-3 16,6-3 0-16,0 0-19 15,3-3-7-15,1 0-39 16,2-5-17 0,3-5-30-1</inkml:trace>
  <inkml:trace contextRef="#ctx0" brushRef="#br0" timeOffset="20319.3115">24187 4212 216 0,'-6'5'82'0,"9"-2"-44"0,0-3-36 15,-3 0 17 1,3 0 3-16,3 3 4 0,0-1-8 16,0 4-3-16,0-1-8 15,0 6 2-15,-3-1 3 0,3 6-2 16,-3-3 4 0,0-2 3-16,-3-3 2 15,0 0 1-15,-6-3-7 16,0-2-3-16,3-9-5 0,-3-4-4 15,0-3-5-15,3-3-2 16,0-3-2-16,3 1 0 16,3-4-2-16,0-1-1 15,3-1 6-15,0 0 4 16,0 3 4-16,3 0 3 16,5 2 1-16,-2 3 3 15,0 6-5-15,-3 2-1 16,3 2-7-16,-6 9-2 15,0 5 2-15,-3 3 1 16,-3-1-3-16,-3 9-1 16,0 2-4-16,-6-3 1 15,0 1 3-15,0-3 3 16,3 0 2-16,-3-3 1 16,3-2 0-16,3-4 2 0,3-1-3 15,0-4 0-15,3 1-1 16,0-3-2-16,3 0 0 15,3-3 3-15,0 1 0 16,3-1 1-16,3 3 0 16,0 0 2-16,0 0 1 15,3 3 1-15,-3-1-2 16,-4 4 1-16,-2-1 0 16,0 0 3-16,-3 3-1 0,-6 3 0 15,-3 7-1-15,0 1 2 16,-3-3-3-16,-6-3-2 15,-2 0-11 1,2-5-4-16,-6-3-48 16,6-2-22-16,6-6-40 15</inkml:trace>
  <inkml:trace contextRef="#ctx0" brushRef="#br0" timeOffset="20866.2018">24065 3149 208 0,'0'-3'79'0,"0"3"-42"0,3 0-12 0,3-5 27 16,-6 5 3-16,0 0 1 15,0 0-17-15,0 0-9 16,0 10-6-16,0 14-4 15,3 5-6 1,-3 3-4-16,0-6-8 0,6 14-1 16,3-3-1-16,0 0 0 15,0-3-3-15,-3-4 0 16,2-4-20-16,-2 1-10 16,6-12-43-16,-3-1-16 15,0-6-49-15</inkml:trace>
  <inkml:trace contextRef="#ctx0" brushRef="#br0" timeOffset="22445.4321">24651 3548 184 0,'3'-5'71'0,"0"2"-38"0,0 0-14 0,-3 3 21 15,0 0-9-15,0 0-1 0,6 3-6 16,-6 0-1-16,0 2-12 16,0 3 7-16,0 5 2 0,-6 3-6 15,0 5-1-15,-3 3-9 16,0 3-3-16,1-1-6 15,-4 0-1-15,3 1-24 16,3-3-10-16,0-6-26 16,0-2-10-16</inkml:trace>
  <inkml:trace contextRef="#ctx0" brushRef="#br0" timeOffset="24514.4866">24869 3159 200 0,'-18'8'77'0,"15"-8"-42"0,-3 0-17 0,3 0 23 0,0 0 1 16,0 0 2-16,0-5-20 16,-3-1-7-16,3 1-4 15,0-8-7-15,3-3 7 16,3 3-10-1,3-6-1-15,3 3 1 16,9 1 2-16,9 1-4 16,-4 4-1-16,4 2 2 15,-6 3 1-15,0 5-1 16,0 5 1-16,-9 5 0 16,-4 14 1-16,-8 3-5 15,-5 4-1-15,-4 4-6 16,-3-3 0-16,-3 2 4 0,6-5 2 15,0-5-1-15,6-3 0 16,-3-5-3-16,6-3 1 16,0-2-4-16,3-3-1 15,0-3 2-15,6 0 3 16,0-5 0-16,6 0 4 16,-3-10 0-16,2 4 3 15,-2 1-3-15,0 2-2 16,0 6 2-1,-3 2 0-15,-6 3 1 16,3 3 0-16,-3 0 0 0,0 2 2 16,-3 0 3-16,-3 0 4 15,-3 0 7-15,0 6 2 16,-3-3-3-16,0-3 1 16,-3-2-14-16,0-3-5 0,4 0-59 15,2-3-24-15,0-3-49 16</inkml:trace>
  <inkml:trace contextRef="#ctx0" brushRef="#br0" timeOffset="25202.0024">24851 4040 208 0,'-3'0'77'0,"0"3"-42"0,-3-1-34 16,3-2 16-16,-3 3 0 15,0 0 2-15,0 2-2 16,0 0 2-16,0 1-10 0,3-1 3 15,0 0 2-15,0 3-7 0,3-3-2 16,3-2-3-16,3 0 1 16,3-1-4-16,0 1-2 15,3 0 2-15,-3 5 2 16,-6 2 6-16,3 1 6 16,-3-1 6-16,-3 1 5 15,-3 0-3-15,-3 2-3 16,0 0-10-1,-3 0-5-15,0-2-18 16,-3-1-7-16,-3-2-33 0,3-2-13 16,3-4-63-1</inkml:trace>
  <inkml:trace contextRef="#ctx0" brushRef="#br0" timeOffset="25842.5893">24925 4128 192 0,'-9'18'74'0,"-3"-7"-40"0,9-3-31 16,3-6 17-16,0 1-8 16,6-1 1-16,-3 1-4 15,6 2 0-15,-3 1-5 16,-3-4 10-16,0 1 6 0,0 0 9 15,-3-3 7-15,0 0-8 16,0-6-2-16,0 1-11 16,0-3-4-16,0-5-4 15,0-3-2-15,0-2-8 16,3-1 0-16,3-2-10 0,0 0-2 16,-3 2 3-16,3 3 5 15,0 3 6-15,3 2 5 16,3 4 3-16,-3 1 1 15,3 1-4-15,-4 5-1 16,1 3-1-16,0-1-2 16,0 4 3-16,-3-1 0 0,0 3-4 15,-3 0 1-15,3 0 0 16,3 0 2-16,0-1-3 16,0-1-2-16,-6-1-1 15,0 0 0 1,0-2-2-16,0 0 1 15,0-1-2-15,0 1 2 16,0 0 1-16,0-1 2 16,-3-2 3-16,9 0 0 15,3-2-1 1,-4 2 3-16,-2 0 0 16,0 2 1-16,-9 4 0 15,-3 1 0-15,-5 9 0 16,2-2 0-16,-3 1-2 15,0-1-2-15,0-1-6 0,-3-3-1 16,3 1-26-16,6-3-10 16,-3-3-49-1,3-2-62-15</inkml:trace>
  <inkml:trace contextRef="#ctx0" brushRef="#br0" timeOffset="26655.0853">24878 2688 232 0,'-18'29'88'0,"18"-26"-48"0,0 2-18 15,0-5 28-15,0 0-6 16,6 0-1-16,0 0-5 0,8 0-1 16,-2 0-20-16,6 0-4 0,-3 0-1 15,6 6-7-15,-3 4-1 16,12 6-2-16,5 8-2 15,-2 5 1-15,6 3 1 16,-4-1-3-16,4 1 0 16,3-5-4-16,-12-4 1 15,-7-4 11-15,-2-6 4 0,0-2 4 16,-6-3 1-16,0 0-6 16,-3-3-4-16,-3-2-6 15,-3-1 0 1,0 1 0-16,0-1 2 15,-3-2-1-15,-1 6 2 16,4-6-4-16,-3 2-2 16,6 1 2-16,-3 0 0 15,-3 5 1-15,0-3 0 0,3 11 2 16,3-8-10 0,0 2-4-16,-3-2-10 15,0 3-6 1,0-6 13-16,-3 3 10 15,0 3 6-15,-3 2 3 0,0-3 2 16,-6 9-1-16,-3 0 0 16,-9 7-8-16,-6 6 0 15,-11 7 1-15,5-2 1 16,0 14 1-16,-3-1 0 16,12-5-27-16,-2-3-11 15,-4-2-52-15,3-8-20 16,3-8-19-1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42" tIns="48171" rIns="96342" bIns="48171" numCol="1" anchor="t" anchorCtr="0" compatLnSpc="1">
            <a:prstTxWarp prst="textNoShape">
              <a:avLst/>
            </a:prstTxWarp>
          </a:bodyPr>
          <a:lstStyle>
            <a:lvl1pPr defTabSz="963613" eaLnBrk="1" hangingPunct="1">
              <a:defRPr sz="13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42" tIns="48171" rIns="96342" bIns="48171" numCol="1" anchor="t" anchorCtr="0" compatLnSpc="1">
            <a:prstTxWarp prst="textNoShape">
              <a:avLst/>
            </a:prstTxWarp>
          </a:bodyPr>
          <a:lstStyle>
            <a:lvl1pPr algn="r" defTabSz="963613" eaLnBrk="1" hangingPunct="1">
              <a:defRPr sz="13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58850" y="3475038"/>
            <a:ext cx="7683500" cy="329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42" tIns="48171" rIns="96342" bIns="4817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42" tIns="48171" rIns="96342" bIns="48171" numCol="1" anchor="b" anchorCtr="0" compatLnSpc="1">
            <a:prstTxWarp prst="textNoShape">
              <a:avLst/>
            </a:prstTxWarp>
          </a:bodyPr>
          <a:lstStyle>
            <a:lvl1pPr defTabSz="963613" eaLnBrk="1" hangingPunct="1">
              <a:defRPr sz="13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42" tIns="48171" rIns="96342" bIns="48171" numCol="1" anchor="b" anchorCtr="0" compatLnSpc="1">
            <a:prstTxWarp prst="textNoShape">
              <a:avLst/>
            </a:prstTxWarp>
          </a:bodyPr>
          <a:lstStyle>
            <a:lvl1pPr algn="r" defTabSz="963613" eaLnBrk="1" hangingPunct="1">
              <a:defRPr sz="1300" smtClean="0">
                <a:latin typeface="Arial" pitchFamily="34" charset="0"/>
              </a:defRPr>
            </a:lvl1pPr>
          </a:lstStyle>
          <a:p>
            <a:pPr>
              <a:defRPr/>
            </a:pPr>
            <a:fld id="{60F196FA-C3EE-484F-AF53-FB2E3A86D2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1104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7FDBB-D08B-4A71-83A7-E7C235A4A48D}" type="slidenum">
              <a:rPr lang="en-US">
                <a:latin typeface="Arial" charset="0"/>
              </a:rPr>
              <a:pPr/>
              <a:t>1</a:t>
            </a:fld>
            <a:endParaRPr lang="en-US">
              <a:latin typeface="Arial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728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F19005-DCE8-41B9-8BAB-DDEC9138F221}" type="slidenum">
              <a:rPr lang="en-US">
                <a:latin typeface="Arial" charset="0"/>
              </a:rPr>
              <a:pPr/>
              <a:t>18</a:t>
            </a:fld>
            <a:endParaRPr lang="en-US">
              <a:latin typeface="Arial" charset="0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354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8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3510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7316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EA7D4C-EEDF-4BE7-A935-30CAA21DDEBD}" type="slidenum">
              <a:rPr lang="en-US">
                <a:latin typeface="Arial" charset="0"/>
              </a:rPr>
              <a:pPr/>
              <a:t>34</a:t>
            </a:fld>
            <a:endParaRPr lang="en-US">
              <a:latin typeface="Arial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5005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E1292C-20BD-4656-98E6-45CC82D1EEDA}" type="slidenum">
              <a:rPr lang="en-US">
                <a:latin typeface="Arial" charset="0"/>
              </a:rPr>
              <a:pPr/>
              <a:t>35</a:t>
            </a:fld>
            <a:endParaRPr lang="en-US">
              <a:latin typeface="Arial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1552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CCC987-CAD7-43D1-AF42-44562B716DE3}" type="slidenum">
              <a:rPr lang="en-US">
                <a:latin typeface="Arial" charset="0"/>
              </a:rPr>
              <a:pPr/>
              <a:t>36</a:t>
            </a:fld>
            <a:endParaRPr lang="en-US">
              <a:latin typeface="Arial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28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F667AE-67E4-44E3-A71B-E754C67967E3}" type="slidenum">
              <a:rPr lang="en-US">
                <a:latin typeface="Arial" charset="0"/>
              </a:rPr>
              <a:pPr/>
              <a:t>37</a:t>
            </a:fld>
            <a:endParaRPr lang="en-US">
              <a:latin typeface="Arial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9990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C0938D0-F5B0-46F7-B084-C910530FF4D7}" type="slidenum">
              <a:rPr lang="en-US">
                <a:latin typeface="Arial" charset="0"/>
              </a:rPr>
              <a:pPr/>
              <a:t>38</a:t>
            </a:fld>
            <a:endParaRPr lang="en-US">
              <a:latin typeface="Arial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0757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B294F8-947A-431F-90CB-2353BB69EE40}" type="slidenum">
              <a:rPr lang="en-US">
                <a:latin typeface="Arial" charset="0"/>
              </a:rPr>
              <a:pPr/>
              <a:t>39</a:t>
            </a:fld>
            <a:endParaRPr lang="en-US">
              <a:latin typeface="Arial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739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8DC316-E001-4E84-A452-130A554473B4}" type="slidenum">
              <a:rPr lang="en-US">
                <a:latin typeface="Arial" charset="0"/>
              </a:rPr>
              <a:pPr/>
              <a:t>2</a:t>
            </a:fld>
            <a:endParaRPr lang="en-US">
              <a:latin typeface="Arial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09335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759654-10C8-46DB-B90C-5F38ABDB2C3D}" type="slidenum">
              <a:rPr lang="en-US">
                <a:latin typeface="Arial" charset="0"/>
              </a:rPr>
              <a:pPr/>
              <a:t>40</a:t>
            </a:fld>
            <a:endParaRPr lang="en-US">
              <a:latin typeface="Arial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7312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5699B3-A600-42A4-A306-383DEC1293DB}" type="slidenum">
              <a:rPr lang="en-US">
                <a:latin typeface="Arial" charset="0"/>
              </a:rPr>
              <a:pPr/>
              <a:t>41</a:t>
            </a:fld>
            <a:endParaRPr lang="en-US">
              <a:latin typeface="Arial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6349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9D6F41-BCD1-487E-8399-7590A70A86A2}" type="slidenum">
              <a:rPr lang="en-US">
                <a:latin typeface="Arial" charset="0"/>
              </a:rPr>
              <a:pPr/>
              <a:t>42</a:t>
            </a:fld>
            <a:endParaRPr lang="en-US">
              <a:latin typeface="Arial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8748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AAE729-BF79-4509-B5F3-7DD9FB8563E3}" type="slidenum">
              <a:rPr lang="en-US">
                <a:latin typeface="Arial" charset="0"/>
              </a:rPr>
              <a:pPr/>
              <a:t>49</a:t>
            </a:fld>
            <a:endParaRPr lang="en-US">
              <a:latin typeface="Arial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7824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3DF518-286B-4BC5-956B-27546B676DDD}" type="slidenum">
              <a:rPr lang="en-US">
                <a:latin typeface="Arial" charset="0"/>
              </a:rPr>
              <a:pPr/>
              <a:t>52</a:t>
            </a:fld>
            <a:endParaRPr lang="en-US">
              <a:latin typeface="Arial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3974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B9FA37-0D29-4EA2-BA7A-2623C5A61B63}" type="slidenum">
              <a:rPr lang="en-US">
                <a:latin typeface="Arial" charset="0"/>
              </a:rPr>
              <a:pPr/>
              <a:t>53</a:t>
            </a:fld>
            <a:endParaRPr lang="en-US">
              <a:latin typeface="Arial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994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7EF146-0DD8-4215-B165-6623E93215C8}" type="slidenum">
              <a:rPr lang="en-US">
                <a:latin typeface="Arial" charset="0"/>
              </a:rPr>
              <a:pPr/>
              <a:t>3</a:t>
            </a:fld>
            <a:endParaRPr lang="en-US">
              <a:latin typeface="Arial" charset="0"/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393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83BBFC-7F66-4D03-BFDD-C3658B2EA15B}" type="slidenum">
              <a:rPr lang="en-US">
                <a:latin typeface="Arial" charset="0"/>
              </a:rPr>
              <a:pPr/>
              <a:t>4</a:t>
            </a:fld>
            <a:endParaRPr lang="en-US">
              <a:latin typeface="Arial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929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FB2811-32EB-49D7-A0FF-9EE895BB7684}" type="slidenum">
              <a:rPr lang="en-US">
                <a:latin typeface="Arial" charset="0"/>
              </a:rPr>
              <a:pPr/>
              <a:t>5</a:t>
            </a:fld>
            <a:endParaRPr lang="en-US">
              <a:latin typeface="Arial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917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628414-DA85-48FE-A64D-4D89E0A01B01}" type="slidenum">
              <a:rPr lang="en-US">
                <a:latin typeface="Arial" charset="0"/>
              </a:rPr>
              <a:pPr/>
              <a:t>6</a:t>
            </a:fld>
            <a:endParaRPr lang="en-US">
              <a:latin typeface="Arial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9992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F2EF36-4C7D-4E12-BEC8-FE5F5F34C89F}" type="slidenum">
              <a:rPr lang="en-US">
                <a:latin typeface="Arial" charset="0"/>
              </a:rPr>
              <a:pPr/>
              <a:t>7</a:t>
            </a:fld>
            <a:endParaRPr lang="en-US">
              <a:latin typeface="Arial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208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points are classified correctly AND they have a prediction &gt;=</a:t>
            </a:r>
            <a:r>
              <a:rPr lang="en-US" baseline="0" dirty="0"/>
              <a:t> 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558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0D9564-2DE9-42FB-A53D-EA552386A507}" type="slidenum">
              <a:rPr lang="en-US">
                <a:latin typeface="Arial" charset="0"/>
              </a:rPr>
              <a:pPr/>
              <a:t>17</a:t>
            </a:fld>
            <a:endParaRPr lang="en-US">
              <a:latin typeface="Arial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790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77C4D8-9EAE-4BC5-96F5-7AFCC9F6583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17D0DC-910A-4D65-92D3-B75AB4B118F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7475AE-E228-4736-A0D8-E49FFB181A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EC7AF4-DDE9-44D0-AA6C-6FB3AD76AF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0772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752600"/>
            <a:ext cx="38100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752600"/>
            <a:ext cx="38100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C12E44-21C8-A94C-BB3D-BAFA06C528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7981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6BFBF8-D964-40AE-B659-B8A5F9F55CE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990F7C-3D10-4AF3-B00A-81DDCCF9281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4EB4FC-EAF0-4A8D-AA27-70976641B8C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F31E24-72CE-4393-AAF7-590BF127B89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9CE0B3-4B97-4CAE-A20A-D33F7551F8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B25A1E-B114-4443-9007-AC0025AFDAA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983E3A-DA61-4476-B46E-9EB20967384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36550E-633D-459F-97F1-942C5E79B9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EBFA3C0-F112-434A-AF0C-7BF47EF8A3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4" r:id="rId12"/>
    <p:sldLayoutId id="2147483695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5.bin"/><Relationship Id="rId10" Type="http://schemas.openxmlformats.org/officeDocument/2006/relationships/image" Target="../media/image8.wmf"/><Relationship Id="rId4" Type="http://schemas.openxmlformats.org/officeDocument/2006/relationships/image" Target="../media/image6.emf"/><Relationship Id="rId9" Type="http://schemas.openxmlformats.org/officeDocument/2006/relationships/oleObject" Target="../embeddings/oleObject7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1.wmf"/><Relationship Id="rId4" Type="http://schemas.openxmlformats.org/officeDocument/2006/relationships/image" Target="../media/image14.png"/><Relationship Id="rId9" Type="http://schemas.openxmlformats.org/officeDocument/2006/relationships/oleObject" Target="../embeddings/oleObject10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13.emf"/><Relationship Id="rId9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22.bin"/><Relationship Id="rId10" Type="http://schemas.openxmlformats.org/officeDocument/2006/relationships/image" Target="../media/image22.emf"/><Relationship Id="rId4" Type="http://schemas.openxmlformats.org/officeDocument/2006/relationships/image" Target="../media/image19.emf"/><Relationship Id="rId9" Type="http://schemas.openxmlformats.org/officeDocument/2006/relationships/oleObject" Target="../embeddings/oleObject24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22.emf"/><Relationship Id="rId4" Type="http://schemas.openxmlformats.org/officeDocument/2006/relationships/image" Target="../media/image19.emf"/><Relationship Id="rId9" Type="http://schemas.openxmlformats.org/officeDocument/2006/relationships/oleObject" Target="../embeddings/oleObject28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oleObject" Target="../embeddings/oleObject29.bin"/><Relationship Id="rId7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30.bin"/><Relationship Id="rId10" Type="http://schemas.openxmlformats.org/officeDocument/2006/relationships/image" Target="../media/image22.emf"/><Relationship Id="rId4" Type="http://schemas.openxmlformats.org/officeDocument/2006/relationships/image" Target="../media/image19.emf"/><Relationship Id="rId9" Type="http://schemas.openxmlformats.org/officeDocument/2006/relationships/oleObject" Target="../embeddings/oleObject32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oleObject" Target="../embeddings/oleObject33.bin"/><Relationship Id="rId7" Type="http://schemas.openxmlformats.org/officeDocument/2006/relationships/oleObject" Target="../embeddings/oleObject35.bin"/><Relationship Id="rId12" Type="http://schemas.openxmlformats.org/officeDocument/2006/relationships/image" Target="../media/image2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0.emf"/><Relationship Id="rId11" Type="http://schemas.openxmlformats.org/officeDocument/2006/relationships/oleObject" Target="../embeddings/oleObject37.bin"/><Relationship Id="rId5" Type="http://schemas.openxmlformats.org/officeDocument/2006/relationships/oleObject" Target="../embeddings/oleObject34.bin"/><Relationship Id="rId10" Type="http://schemas.openxmlformats.org/officeDocument/2006/relationships/image" Target="../media/image22.emf"/><Relationship Id="rId4" Type="http://schemas.openxmlformats.org/officeDocument/2006/relationships/image" Target="../media/image19.emf"/><Relationship Id="rId9" Type="http://schemas.openxmlformats.org/officeDocument/2006/relationships/oleObject" Target="../embeddings/oleObject36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oleObject" Target="../embeddings/oleObject38.bin"/><Relationship Id="rId7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39.bin"/><Relationship Id="rId10" Type="http://schemas.openxmlformats.org/officeDocument/2006/relationships/image" Target="../media/image22.emf"/><Relationship Id="rId4" Type="http://schemas.openxmlformats.org/officeDocument/2006/relationships/image" Target="../media/image19.emf"/><Relationship Id="rId9" Type="http://schemas.openxmlformats.org/officeDocument/2006/relationships/oleObject" Target="../embeddings/oleObject41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.bin"/><Relationship Id="rId13" Type="http://schemas.openxmlformats.org/officeDocument/2006/relationships/image" Target="../media/image23.emf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0.emf"/><Relationship Id="rId12" Type="http://schemas.openxmlformats.org/officeDocument/2006/relationships/oleObject" Target="../embeddings/oleObject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43.bin"/><Relationship Id="rId11" Type="http://schemas.openxmlformats.org/officeDocument/2006/relationships/image" Target="../media/image22.emf"/><Relationship Id="rId5" Type="http://schemas.openxmlformats.org/officeDocument/2006/relationships/image" Target="../media/image19.emf"/><Relationship Id="rId10" Type="http://schemas.openxmlformats.org/officeDocument/2006/relationships/oleObject" Target="../embeddings/oleObject45.bin"/><Relationship Id="rId4" Type="http://schemas.openxmlformats.org/officeDocument/2006/relationships/oleObject" Target="../embeddings/oleObject42.bin"/><Relationship Id="rId9" Type="http://schemas.openxmlformats.org/officeDocument/2006/relationships/image" Target="../media/image21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48.bin"/><Relationship Id="rId11" Type="http://schemas.openxmlformats.org/officeDocument/2006/relationships/image" Target="../media/image24.emf"/><Relationship Id="rId5" Type="http://schemas.openxmlformats.org/officeDocument/2006/relationships/image" Target="../media/image19.emf"/><Relationship Id="rId10" Type="http://schemas.openxmlformats.org/officeDocument/2006/relationships/oleObject" Target="../embeddings/oleObject50.bin"/><Relationship Id="rId4" Type="http://schemas.openxmlformats.org/officeDocument/2006/relationships/oleObject" Target="../embeddings/oleObject47.bin"/><Relationship Id="rId9" Type="http://schemas.openxmlformats.org/officeDocument/2006/relationships/image" Target="../media/image21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oleObject" Target="../embeddings/oleObject51.bin"/><Relationship Id="rId7" Type="http://schemas.openxmlformats.org/officeDocument/2006/relationships/oleObject" Target="../embeddings/oleObject5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52.bin"/><Relationship Id="rId4" Type="http://schemas.openxmlformats.org/officeDocument/2006/relationships/image" Target="../media/image24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oleObject" Target="../embeddings/oleObject54.bin"/><Relationship Id="rId7" Type="http://schemas.openxmlformats.org/officeDocument/2006/relationships/oleObject" Target="../embeddings/oleObject5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28.emf"/><Relationship Id="rId5" Type="http://schemas.openxmlformats.org/officeDocument/2006/relationships/oleObject" Target="../embeddings/oleObject55.bin"/><Relationship Id="rId10" Type="http://schemas.openxmlformats.org/officeDocument/2006/relationships/image" Target="../media/image30.emf"/><Relationship Id="rId4" Type="http://schemas.openxmlformats.org/officeDocument/2006/relationships/image" Target="../media/image27.emf"/><Relationship Id="rId9" Type="http://schemas.openxmlformats.org/officeDocument/2006/relationships/oleObject" Target="../embeddings/oleObject57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13" Type="http://schemas.openxmlformats.org/officeDocument/2006/relationships/image" Target="../media/image32.emf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0.emf"/><Relationship Id="rId12" Type="http://schemas.openxmlformats.org/officeDocument/2006/relationships/oleObject" Target="../embeddings/oleObject6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59.bin"/><Relationship Id="rId11" Type="http://schemas.openxmlformats.org/officeDocument/2006/relationships/image" Target="../media/image31.emf"/><Relationship Id="rId5" Type="http://schemas.openxmlformats.org/officeDocument/2006/relationships/image" Target="../media/image19.emf"/><Relationship Id="rId10" Type="http://schemas.openxmlformats.org/officeDocument/2006/relationships/oleObject" Target="../embeddings/oleObject61.bin"/><Relationship Id="rId4" Type="http://schemas.openxmlformats.org/officeDocument/2006/relationships/oleObject" Target="../embeddings/oleObject58.bin"/><Relationship Id="rId9" Type="http://schemas.openxmlformats.org/officeDocument/2006/relationships/image" Target="../media/image21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oleObject" Target="../embeddings/oleObject63.bin"/><Relationship Id="rId7" Type="http://schemas.openxmlformats.org/officeDocument/2006/relationships/oleObject" Target="../embeddings/oleObject6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4.emf"/><Relationship Id="rId5" Type="http://schemas.openxmlformats.org/officeDocument/2006/relationships/oleObject" Target="../embeddings/oleObject64.bin"/><Relationship Id="rId4" Type="http://schemas.openxmlformats.org/officeDocument/2006/relationships/image" Target="../media/image33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4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67.bin"/><Relationship Id="rId5" Type="http://schemas.openxmlformats.org/officeDocument/2006/relationships/image" Target="../media/image40.wmf"/><Relationship Id="rId4" Type="http://schemas.openxmlformats.org/officeDocument/2006/relationships/oleObject" Target="../embeddings/oleObject66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42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Support Vector Machines</a:t>
            </a:r>
          </a:p>
        </p:txBody>
      </p:sp>
      <p:sp>
        <p:nvSpPr>
          <p:cNvPr id="7171" name="Rectangle 4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dirty="0"/>
              <a:t>Slides adapted from Ray Mooney, David </a:t>
            </a:r>
            <a:r>
              <a:rPr lang="en-US" sz="1600" dirty="0" err="1"/>
              <a:t>Kauchak</a:t>
            </a:r>
            <a:r>
              <a:rPr lang="en-US" sz="1600" dirty="0"/>
              <a:t>, and Andrew Moore</a:t>
            </a:r>
          </a:p>
        </p:txBody>
      </p:sp>
      <p:sp>
        <p:nvSpPr>
          <p:cNvPr id="7172" name="Text Box 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7112000"/>
            <a:ext cx="9144000" cy="508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TexPoint fonts used in EMF. </a:t>
            </a:r>
          </a:p>
          <a:p>
            <a:r>
              <a:rPr lang="en-US"/>
              <a:t>Read the TexPoint manual before you delete this box.: </a:t>
            </a:r>
            <a:r>
              <a:rPr lang="en-US">
                <a:sym typeface="cmmi10" pitchFamily="34" charset="0"/>
              </a:rPr>
              <a:t></a:t>
            </a:r>
            <a:r>
              <a:rPr lang="en-US">
                <a:sym typeface="cmr10" pitchFamily="34" charset="0"/>
              </a:rPr>
              <a:t></a:t>
            </a:r>
            <a:r>
              <a:rPr lang="en-US">
                <a:sym typeface="cmmi10" pitchFamily="34" charset="0"/>
              </a:rPr>
              <a:t></a:t>
            </a:r>
            <a:r>
              <a:rPr lang="en-US">
                <a:sym typeface="cmr10" pitchFamily="34" charset="0"/>
              </a:rPr>
              <a:t></a:t>
            </a:r>
            <a:r>
              <a:rPr lang="en-US">
                <a:sym typeface="cmmi10" pitchFamily="34" charset="0"/>
              </a:rPr>
              <a:t></a:t>
            </a:r>
            <a:r>
              <a:rPr lang="en-US">
                <a:sym typeface="cmr10" pitchFamily="34" charset="0"/>
              </a:rPr>
              <a:t></a:t>
            </a:r>
            <a:r>
              <a:rPr lang="en-US">
                <a:sym typeface="cmmi10" pitchFamily="34" charset="0"/>
              </a:rPr>
              <a:t></a:t>
            </a:r>
            <a:r>
              <a:rPr lang="en-US">
                <a:sym typeface="cmr10" pitchFamily="34" charset="0"/>
              </a:rPr>
              <a:t></a:t>
            </a:r>
            <a:r>
              <a:rPr lang="en-US">
                <a:sym typeface="cmmi10" pitchFamily="34" charset="0"/>
              </a:rPr>
              <a:t></a:t>
            </a:r>
          </a:p>
        </p:txBody>
      </p:sp>
    </p:spTree>
  </p:cSld>
  <p:clrMapOvr>
    <a:masterClrMapping/>
  </p:clrMapOvr>
  <p:transition advTm="17712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Distance &amp; Margin</a:t>
            </a:r>
          </a:p>
        </p:txBody>
      </p:sp>
      <p:sp>
        <p:nvSpPr>
          <p:cNvPr id="28" name="Line 4"/>
          <p:cNvSpPr>
            <a:spLocks noChangeShapeType="1"/>
          </p:cNvSpPr>
          <p:nvPr/>
        </p:nvSpPr>
        <p:spPr bwMode="auto">
          <a:xfrm flipV="1">
            <a:off x="2517422" y="3716311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 flipV="1">
            <a:off x="2379310" y="6705574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3554060" y="45354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2979385" y="48926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8"/>
          <p:cNvSpPr>
            <a:spLocks noChangeArrowheads="1"/>
          </p:cNvSpPr>
          <p:nvPr/>
        </p:nvSpPr>
        <p:spPr bwMode="auto">
          <a:xfrm>
            <a:off x="3131785" y="54387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27507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0"/>
          <p:cNvSpPr>
            <a:spLocks noChangeArrowheads="1"/>
          </p:cNvSpPr>
          <p:nvPr/>
        </p:nvSpPr>
        <p:spPr bwMode="auto">
          <a:xfrm>
            <a:off x="3284185" y="42957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1"/>
          <p:cNvSpPr>
            <a:spLocks noChangeArrowheads="1"/>
          </p:cNvSpPr>
          <p:nvPr/>
        </p:nvSpPr>
        <p:spPr bwMode="auto">
          <a:xfrm>
            <a:off x="2750785" y="52101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2"/>
          <p:cNvSpPr>
            <a:spLocks noChangeArrowheads="1"/>
          </p:cNvSpPr>
          <p:nvPr/>
        </p:nvSpPr>
        <p:spPr bwMode="auto">
          <a:xfrm>
            <a:off x="2903185" y="53625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auto">
          <a:xfrm>
            <a:off x="3665185" y="49815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4"/>
          <p:cNvSpPr>
            <a:spLocks noChangeArrowheads="1"/>
          </p:cNvSpPr>
          <p:nvPr/>
        </p:nvSpPr>
        <p:spPr bwMode="auto">
          <a:xfrm>
            <a:off x="4566885" y="49688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5"/>
          <p:cNvSpPr>
            <a:spLocks noChangeArrowheads="1"/>
          </p:cNvSpPr>
          <p:nvPr/>
        </p:nvSpPr>
        <p:spPr bwMode="auto">
          <a:xfrm>
            <a:off x="41985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6"/>
          <p:cNvSpPr>
            <a:spLocks noChangeArrowheads="1"/>
          </p:cNvSpPr>
          <p:nvPr/>
        </p:nvSpPr>
        <p:spPr bwMode="auto">
          <a:xfrm>
            <a:off x="51891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17"/>
          <p:cNvSpPr>
            <a:spLocks noChangeArrowheads="1"/>
          </p:cNvSpPr>
          <p:nvPr/>
        </p:nvSpPr>
        <p:spPr bwMode="auto">
          <a:xfrm>
            <a:off x="3881085" y="64166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18"/>
          <p:cNvSpPr>
            <a:spLocks noChangeArrowheads="1"/>
          </p:cNvSpPr>
          <p:nvPr/>
        </p:nvSpPr>
        <p:spPr bwMode="auto">
          <a:xfrm>
            <a:off x="4503385" y="52863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19"/>
          <p:cNvSpPr>
            <a:spLocks noChangeArrowheads="1"/>
          </p:cNvSpPr>
          <p:nvPr/>
        </p:nvSpPr>
        <p:spPr bwMode="auto">
          <a:xfrm>
            <a:off x="3935060" y="578006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0"/>
          <p:cNvSpPr>
            <a:spLocks noChangeArrowheads="1"/>
          </p:cNvSpPr>
          <p:nvPr/>
        </p:nvSpPr>
        <p:spPr bwMode="auto">
          <a:xfrm>
            <a:off x="4579585" y="61245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1"/>
          <p:cNvSpPr>
            <a:spLocks noChangeArrowheads="1"/>
          </p:cNvSpPr>
          <p:nvPr/>
        </p:nvSpPr>
        <p:spPr bwMode="auto">
          <a:xfrm>
            <a:off x="5265385" y="52101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2"/>
          <p:cNvSpPr>
            <a:spLocks noChangeArrowheads="1"/>
          </p:cNvSpPr>
          <p:nvPr/>
        </p:nvSpPr>
        <p:spPr bwMode="auto">
          <a:xfrm>
            <a:off x="3750910" y="36972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3"/>
          <p:cNvSpPr>
            <a:spLocks noChangeArrowheads="1"/>
          </p:cNvSpPr>
          <p:nvPr/>
        </p:nvSpPr>
        <p:spPr bwMode="auto">
          <a:xfrm>
            <a:off x="4360510" y="37734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5427310" y="453546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25"/>
          <p:cNvSpPr>
            <a:spLocks noChangeShapeType="1"/>
          </p:cNvSpPr>
          <p:nvPr/>
        </p:nvSpPr>
        <p:spPr bwMode="auto">
          <a:xfrm flipV="1">
            <a:off x="2879371" y="3697261"/>
            <a:ext cx="2243139" cy="29908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27"/>
          <p:cNvSpPr>
            <a:spLocks noChangeShapeType="1"/>
          </p:cNvSpPr>
          <p:nvPr/>
        </p:nvSpPr>
        <p:spPr bwMode="auto">
          <a:xfrm flipH="1" flipV="1">
            <a:off x="4314472" y="4802161"/>
            <a:ext cx="254000" cy="1841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3590572" y="4916461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Oval 31"/>
          <p:cNvSpPr>
            <a:spLocks noChangeArrowheads="1"/>
          </p:cNvSpPr>
          <p:nvPr/>
        </p:nvSpPr>
        <p:spPr bwMode="auto">
          <a:xfrm>
            <a:off x="3863622" y="5711799"/>
            <a:ext cx="228600" cy="219075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32"/>
          <p:cNvSpPr>
            <a:spLocks noChangeArrowheads="1"/>
          </p:cNvSpPr>
          <p:nvPr/>
        </p:nvSpPr>
        <p:spPr bwMode="auto">
          <a:xfrm>
            <a:off x="4497035" y="4898999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33"/>
          <p:cNvSpPr>
            <a:spLocks noChangeShapeType="1"/>
          </p:cNvSpPr>
          <p:nvPr/>
        </p:nvSpPr>
        <p:spPr bwMode="auto">
          <a:xfrm flipH="1" flipV="1">
            <a:off x="3690585" y="5616549"/>
            <a:ext cx="244475" cy="1746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34"/>
          <p:cNvSpPr>
            <a:spLocks noChangeShapeType="1"/>
          </p:cNvSpPr>
          <p:nvPr/>
        </p:nvSpPr>
        <p:spPr bwMode="auto">
          <a:xfrm flipH="1" flipV="1">
            <a:off x="3742972" y="5054574"/>
            <a:ext cx="234950" cy="17938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35"/>
          <p:cNvSpPr>
            <a:spLocks noChangeShapeType="1"/>
          </p:cNvSpPr>
          <p:nvPr/>
        </p:nvSpPr>
        <p:spPr bwMode="auto">
          <a:xfrm flipV="1">
            <a:off x="3417535" y="3878236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36"/>
          <p:cNvSpPr>
            <a:spLocks noChangeShapeType="1"/>
          </p:cNvSpPr>
          <p:nvPr/>
        </p:nvSpPr>
        <p:spPr bwMode="auto">
          <a:xfrm flipV="1">
            <a:off x="2769835" y="3516286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43" name="Object 42"/>
          <p:cNvGraphicFramePr>
            <a:graphicFrameLocks noChangeAspect="1"/>
          </p:cNvGraphicFramePr>
          <p:nvPr>
            <p:extLst/>
          </p:nvPr>
        </p:nvGraphicFramePr>
        <p:xfrm>
          <a:off x="1520825" y="2397125"/>
          <a:ext cx="210661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7" name="Equation" r:id="rId3" imgW="838200" imgH="215900" progId="Equation.3">
                  <p:embed/>
                </p:oleObj>
              </mc:Choice>
              <mc:Fallback>
                <p:oleObj name="Equation" r:id="rId3" imgW="838200" imgH="215900" progId="Equation.3">
                  <p:embed/>
                  <p:pic>
                    <p:nvPicPr>
                      <p:cNvPr id="43" name="Object 4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0825" y="2397125"/>
                        <a:ext cx="2106613" cy="542925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/>
          </p:nvPr>
        </p:nvGraphicFramePr>
        <p:xfrm>
          <a:off x="6810375" y="5581650"/>
          <a:ext cx="188277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8" name="Equation" r:id="rId5" imgW="749300" imgH="215900" progId="Equation.3">
                  <p:embed/>
                </p:oleObj>
              </mc:Choice>
              <mc:Fallback>
                <p:oleObj name="Equation" r:id="rId5" imgW="749300" imgH="215900" progId="Equation.3">
                  <p:embed/>
                  <p:pic>
                    <p:nvPicPr>
                      <p:cNvPr id="66" name="Object 6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10375" y="5581650"/>
                        <a:ext cx="1882775" cy="542925"/>
                      </a:xfrm>
                      <a:prstGeom prst="rect">
                        <a:avLst/>
                      </a:prstGeom>
                      <a:ln>
                        <a:solidFill>
                          <a:srgbClr val="008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 flipV="1">
            <a:off x="4836760" y="4700457"/>
            <a:ext cx="2555511" cy="881193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284185" y="2939738"/>
            <a:ext cx="650875" cy="168462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4155722" y="4992661"/>
            <a:ext cx="204788" cy="142875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ight Brace 62"/>
          <p:cNvSpPr/>
          <p:nvPr/>
        </p:nvSpPr>
        <p:spPr>
          <a:xfrm rot="18184397">
            <a:off x="5231262" y="3551636"/>
            <a:ext cx="180349" cy="318321"/>
          </a:xfrm>
          <a:prstGeom prst="rightBrace">
            <a:avLst/>
          </a:prstGeom>
          <a:ln w="28575" cmpd="sng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8747412"/>
              </p:ext>
            </p:extLst>
          </p:nvPr>
        </p:nvGraphicFramePr>
        <p:xfrm>
          <a:off x="5973763" y="2757488"/>
          <a:ext cx="2395537" cy="1119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9" name="Equation" r:id="rId7" imgW="952200" imgH="444240" progId="Equation.3">
                  <p:embed/>
                </p:oleObj>
              </mc:Choice>
              <mc:Fallback>
                <p:oleObj name="Equation" r:id="rId7" imgW="952200" imgH="444240" progId="Equation.3">
                  <p:embed/>
                  <p:pic>
                    <p:nvPicPr>
                      <p:cNvPr id="61" name="Object 6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73763" y="2757488"/>
                        <a:ext cx="2395537" cy="1119187"/>
                      </a:xfrm>
                      <a:prstGeom prst="rect">
                        <a:avLst/>
                      </a:prstGeom>
                      <a:ln>
                        <a:solidFill>
                          <a:srgbClr val="008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12E44-21C8-A94C-BB3D-BAFA06C528CE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64" name="Object 63">
            <a:extLst>
              <a:ext uri="{FF2B5EF4-FFF2-40B4-BE49-F238E27FC236}">
                <a16:creationId xmlns:a16="http://schemas.microsoft.com/office/drawing/2014/main" id="{90439D45-7118-43CD-AA1C-89A828A851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9325017"/>
              </p:ext>
            </p:extLst>
          </p:nvPr>
        </p:nvGraphicFramePr>
        <p:xfrm>
          <a:off x="5668610" y="1427148"/>
          <a:ext cx="3001963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0" name="Equation" r:id="rId9" imgW="1193760" imgH="444240" progId="Equation.3">
                  <p:embed/>
                </p:oleObj>
              </mc:Choice>
              <mc:Fallback>
                <p:oleObj name="Equation" r:id="rId9" imgW="1193760" imgH="444240" progId="Equation.3">
                  <p:embed/>
                  <p:pic>
                    <p:nvPicPr>
                      <p:cNvPr id="61" name="Object 6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668610" y="1427148"/>
                        <a:ext cx="3001963" cy="1119188"/>
                      </a:xfrm>
                      <a:prstGeom prst="rect">
                        <a:avLst/>
                      </a:prstGeom>
                      <a:ln>
                        <a:solidFill>
                          <a:srgbClr val="008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0887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Max-Margin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2139243"/>
              </a:xfrm>
            </p:spPr>
            <p:txBody>
              <a:bodyPr>
                <a:noAutofit/>
              </a:bodyPr>
              <a:lstStyle/>
              <a:p>
                <a:r>
                  <a:rPr lang="en-US" sz="2800" dirty="0"/>
                  <a:t>Find the hyperplane with:</a:t>
                </a:r>
              </a:p>
              <a:p>
                <a:pPr lvl="1"/>
                <a:r>
                  <a:rPr lang="en-US" sz="2400" dirty="0"/>
                  <a:t>the largest margin 		maximize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den>
                    </m:f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points classified correctly… 	</a:t>
                </a:r>
              </a:p>
              <a:p>
                <a:pPr lvl="1"/>
                <a:r>
                  <a:rPr lang="en-US" sz="2400" i="1" dirty="0"/>
                  <a:t>…</a:t>
                </a:r>
                <a:r>
                  <a:rPr lang="en-US" sz="2400" dirty="0"/>
                  <a:t>and outside the margin</a:t>
                </a:r>
              </a:p>
              <a:p>
                <a:r>
                  <a:rPr lang="en-US" sz="2800" dirty="0"/>
                  <a:t>Set up as a </a:t>
                </a:r>
                <a:r>
                  <a:rPr lang="en-US" sz="2800" dirty="0">
                    <a:solidFill>
                      <a:srgbClr val="FF6600"/>
                    </a:solidFill>
                  </a:rPr>
                  <a:t>constrained optimization problem</a:t>
                </a:r>
                <a:r>
                  <a:rPr lang="en-US" sz="2800" dirty="0"/>
                  <a:t>: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2139243"/>
              </a:xfrm>
              <a:blipFill>
                <a:blip r:embed="rId4"/>
                <a:stretch>
                  <a:fillRect l="-1346" t="-2857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2083356"/>
              </p:ext>
            </p:extLst>
          </p:nvPr>
        </p:nvGraphicFramePr>
        <p:xfrm>
          <a:off x="3259138" y="4278313"/>
          <a:ext cx="1849437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0" name="Equation" r:id="rId5" imgW="749160" imgH="444240" progId="Equation.3">
                  <p:embed/>
                </p:oleObj>
              </mc:Choice>
              <mc:Fallback>
                <p:oleObj name="Equation" r:id="rId5" imgW="749160" imgH="44424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59138" y="4278313"/>
                        <a:ext cx="1849437" cy="1095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635250" y="5530850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1" name="Equation" r:id="rId7" imgW="1193800" imgH="215900" progId="Equation.3">
                  <p:embed/>
                </p:oleObj>
              </mc:Choice>
              <mc:Fallback>
                <p:oleObj name="Equation" r:id="rId7" imgW="1193800" imgH="2159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35250" y="5530850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893777" y="4974959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544299" y="2417191"/>
            <a:ext cx="1508760" cy="44348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+1/-1 “trick”</a:t>
            </a:r>
          </a:p>
        </p:txBody>
      </p:sp>
      <p:cxnSp>
        <p:nvCxnSpPr>
          <p:cNvPr id="10" name="Straight Arrow Connector 9"/>
          <p:cNvCxnSpPr>
            <a:cxnSpLocks/>
            <a:stCxn id="9" idx="1"/>
          </p:cNvCxnSpPr>
          <p:nvPr/>
        </p:nvCxnSpPr>
        <p:spPr>
          <a:xfrm flipH="1">
            <a:off x="6448927" y="2638933"/>
            <a:ext cx="1095372" cy="2217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6BFBF8-D964-40AE-B659-B8A5F9F55CE1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2F181EE2-6774-486E-8F70-6354EBBABA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4691365"/>
              </p:ext>
            </p:extLst>
          </p:nvPr>
        </p:nvGraphicFramePr>
        <p:xfrm>
          <a:off x="5262877" y="2860675"/>
          <a:ext cx="2081213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2" name="Equation" r:id="rId9" imgW="1231560" imgH="228600" progId="Equation.3">
                  <p:embed/>
                </p:oleObj>
              </mc:Choice>
              <mc:Fallback>
                <p:oleObj name="Equation" r:id="rId9" imgW="1231560" imgH="2286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62877" y="2860675"/>
                        <a:ext cx="2081213" cy="38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3F0D5976-6B0E-410C-BA03-E41591A7F6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6193602"/>
              </p:ext>
            </p:extLst>
          </p:nvPr>
        </p:nvGraphicFramePr>
        <p:xfrm>
          <a:off x="5293892" y="3296363"/>
          <a:ext cx="2016509" cy="364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3" name="Equation" r:id="rId7" imgW="1193800" imgH="215900" progId="Equation.3">
                  <p:embed/>
                </p:oleObj>
              </mc:Choice>
              <mc:Fallback>
                <p:oleObj name="Equation" r:id="rId7" imgW="1193800" imgH="215900" progId="Equation.3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2F181EE2-6774-486E-8F70-6354EBBABA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93892" y="3296363"/>
                        <a:ext cx="2016509" cy="364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536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the margin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89065" y="2922809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85610" y="4562944"/>
                <a:ext cx="8572781" cy="1760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FF6600"/>
                    </a:solidFill>
                  </a:rPr>
                  <a:t>Maximizing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dirty="0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2400" i="1" dirty="0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2400" dirty="0">
                    <a:solidFill>
                      <a:srgbClr val="FF6600"/>
                    </a:solidFill>
                  </a:rPr>
                  <a:t> is equivalent to minimizing ||w||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FF6600"/>
                    </a:solidFill>
                  </a:rPr>
                  <a:t>…subject to the separating constraints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FF66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FF6600"/>
                    </a:solidFill>
                  </a:rPr>
                  <a:t>One more thing…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610" y="4562944"/>
                <a:ext cx="8572781" cy="1760610"/>
              </a:xfrm>
              <a:prstGeom prst="rect">
                <a:avLst/>
              </a:prstGeom>
              <a:blipFill>
                <a:blip r:embed="rId3"/>
                <a:stretch>
                  <a:fillRect l="-996" b="-7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2874080" y="2357306"/>
          <a:ext cx="1849437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4" name="Equation" r:id="rId4" imgW="749300" imgH="241300" progId="Equation.3">
                  <p:embed/>
                </p:oleObj>
              </mc:Choice>
              <mc:Fallback>
                <p:oleObj name="Equation" r:id="rId4" imgW="749300" imgH="2413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74080" y="2357306"/>
                        <a:ext cx="1849437" cy="593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2930525" y="3384474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5" name="Equation" r:id="rId6" imgW="1193800" imgH="215900" progId="Equation.3">
                  <p:embed/>
                </p:oleObj>
              </mc:Choice>
              <mc:Fallback>
                <p:oleObj name="Equation" r:id="rId6" imgW="1193800" imgH="2159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30525" y="3384474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6BFBF8-D964-40AE-B659-B8A5F9F55CE1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78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778" y="228600"/>
            <a:ext cx="8540270" cy="990600"/>
          </a:xfrm>
        </p:spPr>
        <p:txBody>
          <a:bodyPr>
            <a:normAutofit/>
          </a:bodyPr>
          <a:lstStyle/>
          <a:p>
            <a:r>
              <a:rPr lang="en-US" dirty="0"/>
              <a:t>Maximizing the margin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930525" y="3549529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4" name="Equation" r:id="rId3" imgW="1193800" imgH="215900" progId="Equation.3">
                  <p:embed/>
                </p:oleObj>
              </mc:Choice>
              <mc:Fallback>
                <p:oleObj name="Equation" r:id="rId3" imgW="1193800" imgH="2159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30525" y="3549529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189065" y="2922809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30525" y="4562944"/>
            <a:ext cx="2438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Why the squared?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2727325" y="2282825"/>
          <a:ext cx="197485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5" name="Equation" r:id="rId5" imgW="800100" imgH="279400" progId="Equation.3">
                  <p:embed/>
                </p:oleObj>
              </mc:Choice>
              <mc:Fallback>
                <p:oleObj name="Equation" r:id="rId5" imgW="800100" imgH="2794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27325" y="2282825"/>
                        <a:ext cx="1974850" cy="68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6BFBF8-D964-40AE-B659-B8A5F9F55CE1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27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778" y="228600"/>
            <a:ext cx="8540270" cy="990600"/>
          </a:xfrm>
        </p:spPr>
        <p:txBody>
          <a:bodyPr>
            <a:normAutofit/>
          </a:bodyPr>
          <a:lstStyle/>
          <a:p>
            <a:r>
              <a:rPr lang="en-US" dirty="0"/>
              <a:t>Maximizing the margin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5532936" y="3571280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10" name="Equation" r:id="rId3" imgW="1193800" imgH="215900" progId="Equation.3">
                  <p:embed/>
                </p:oleObj>
              </mc:Choice>
              <mc:Fallback>
                <p:oleObj name="Equation" r:id="rId3" imgW="1193800" imgH="2159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32936" y="3571280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791476" y="2944560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5182099" y="2259013"/>
          <a:ext cx="335280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11" name="Equation" r:id="rId5" imgW="1358900" imgH="317500" progId="Equation.3">
                  <p:embed/>
                </p:oleObj>
              </mc:Choice>
              <mc:Fallback>
                <p:oleObj name="Equation" r:id="rId5" imgW="1358900" imgH="3175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82099" y="2259013"/>
                        <a:ext cx="3352800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4247444" y="1707445"/>
            <a:ext cx="0" cy="253093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658144" y="3695458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12" name="Equation" r:id="rId7" imgW="1193800" imgH="215900" progId="Equation.3">
                  <p:embed/>
                </p:oleObj>
              </mc:Choice>
              <mc:Fallback>
                <p:oleObj name="Equation" r:id="rId7" imgW="1193800" imgH="2159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8144" y="3695458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1905" y="3096960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534671" y="2304576"/>
          <a:ext cx="3478213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13" name="Equation" r:id="rId8" imgW="1409700" imgH="368300" progId="Equation.3">
                  <p:embed/>
                </p:oleObj>
              </mc:Choice>
              <mc:Fallback>
                <p:oleObj name="Equation" r:id="rId8" imgW="1409700" imgH="3683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4671" y="2304576"/>
                        <a:ext cx="3478213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678947" y="4769556"/>
            <a:ext cx="77861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Minimizing ||w|| is equivalent to minimizing ||w||</a:t>
            </a:r>
            <a:r>
              <a:rPr lang="en-US" sz="2400" baseline="30000" dirty="0">
                <a:solidFill>
                  <a:srgbClr val="0000FF"/>
                </a:solidFill>
              </a:rPr>
              <a:t>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aseline="30000" dirty="0">
              <a:solidFill>
                <a:srgbClr val="0000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The sum of the squared weights is a convex function!</a:t>
            </a:r>
            <a:endParaRPr lang="en-US" sz="2400" baseline="30000" dirty="0">
              <a:solidFill>
                <a:srgbClr val="0000FF"/>
              </a:solidFill>
            </a:endParaRPr>
          </a:p>
          <a:p>
            <a:endParaRPr lang="en-US" sz="2400" baseline="30000" dirty="0">
              <a:solidFill>
                <a:srgbClr val="0000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6BFBF8-D964-40AE-B659-B8A5F9F55CE1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72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778" y="228600"/>
            <a:ext cx="8540270" cy="990600"/>
          </a:xfrm>
        </p:spPr>
        <p:txBody>
          <a:bodyPr>
            <a:normAutofit/>
          </a:bodyPr>
          <a:lstStyle/>
          <a:p>
            <a:r>
              <a:rPr lang="en-US" dirty="0"/>
              <a:t>SVM Optimization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953103" y="2637467"/>
          <a:ext cx="30019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4" name="Equation" r:id="rId3" imgW="1193800" imgH="215900" progId="Equation.3">
                  <p:embed/>
                </p:oleObj>
              </mc:Choice>
              <mc:Fallback>
                <p:oleObj name="Equation" r:id="rId3" imgW="1193800" imgH="2159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53103" y="2637467"/>
                        <a:ext cx="3001963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287843" y="2175802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2826103" y="1535818"/>
          <a:ext cx="197485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5" name="Equation" r:id="rId5" imgW="800100" imgH="279400" progId="Equation.3">
                  <p:embed/>
                </p:oleObj>
              </mc:Choice>
              <mc:Fallback>
                <p:oleObj name="Equation" r:id="rId5" imgW="800100" imgH="2794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26103" y="1535818"/>
                        <a:ext cx="1974850" cy="68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34340" y="3265059"/>
            <a:ext cx="84993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is </a:t>
            </a:r>
            <a:r>
              <a:rPr lang="en-US" sz="2400" dirty="0">
                <a:solidFill>
                  <a:srgbClr val="00B050"/>
                </a:solidFill>
              </a:rPr>
              <a:t>quadratic optimization problem </a:t>
            </a:r>
            <a:r>
              <a:rPr lang="en-US" sz="2400" dirty="0"/>
              <a:t>subject to </a:t>
            </a:r>
            <a:r>
              <a:rPr lang="en-US" sz="2400" dirty="0">
                <a:solidFill>
                  <a:srgbClr val="00B050"/>
                </a:solidFill>
              </a:rPr>
              <a:t>linear constraints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*Many* ways to solve these types of problems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We’ll come back to solving these later…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For the moment, we’ll just assume solving is possible…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6BFBF8-D964-40AE-B659-B8A5F9F55CE1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55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have so far?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Previous Linear Methods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Linear classifiers</a:t>
            </a:r>
          </a:p>
          <a:p>
            <a:r>
              <a:rPr lang="en-US" dirty="0">
                <a:solidFill>
                  <a:srgbClr val="00B050"/>
                </a:solidFill>
              </a:rPr>
              <a:t>Does not require linear </a:t>
            </a:r>
            <a:r>
              <a:rPr lang="en-US" dirty="0" err="1">
                <a:solidFill>
                  <a:srgbClr val="00B050"/>
                </a:solidFill>
              </a:rPr>
              <a:t>separability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Minimizes surrogate loss + regularization</a:t>
            </a:r>
          </a:p>
          <a:p>
            <a:r>
              <a:rPr lang="en-US" dirty="0">
                <a:solidFill>
                  <a:srgbClr val="00B050"/>
                </a:solidFill>
              </a:rPr>
              <a:t>Solver: Gradient Descent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SVM (so far…)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395128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Linear classifier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Requires linear </a:t>
            </a:r>
            <a:r>
              <a:rPr lang="en-US" dirty="0" err="1">
                <a:solidFill>
                  <a:srgbClr val="FF0000"/>
                </a:solidFill>
              </a:rPr>
              <a:t>separability</a:t>
            </a:r>
            <a:r>
              <a:rPr lang="en-US" dirty="0">
                <a:solidFill>
                  <a:srgbClr val="FF0000"/>
                </a:solidFill>
              </a:rPr>
              <a:t/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Maximizes margin</a:t>
            </a:r>
            <a:br>
              <a:rPr lang="en-US" dirty="0">
                <a:solidFill>
                  <a:srgbClr val="00B050"/>
                </a:solidFill>
              </a:rPr>
            </a:br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Solver: ???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568196" y="6080125"/>
            <a:ext cx="6254496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Benefit of SVM is not yet obvious…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F31E24-72CE-4393-AAF7-590BF127B891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4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Soft Margin Classification  </a:t>
            </a:r>
          </a:p>
        </p:txBody>
      </p:sp>
      <p:sp>
        <p:nvSpPr>
          <p:cNvPr id="2181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22313" y="1852613"/>
            <a:ext cx="3429000" cy="4114800"/>
          </a:xfrm>
        </p:spPr>
        <p:txBody>
          <a:bodyPr/>
          <a:lstStyle/>
          <a:p>
            <a:pPr eaLnBrk="1" hangingPunct="1"/>
            <a:r>
              <a:rPr lang="en-US" sz="2400" dirty="0"/>
              <a:t>What if the training set is not linearly separable?</a:t>
            </a:r>
          </a:p>
          <a:p>
            <a:pPr eaLnBrk="1" hangingPunct="1"/>
            <a:r>
              <a:rPr lang="en-US" sz="2400" dirty="0"/>
              <a:t>Slack variables </a:t>
            </a:r>
            <a:r>
              <a:rPr lang="el-GR" sz="2400" dirty="0">
                <a:cs typeface="Times New Roman" pitchFamily="18" charset="0"/>
              </a:rPr>
              <a:t>ξ</a:t>
            </a:r>
            <a:r>
              <a:rPr lang="en-US" sz="2400" dirty="0" err="1">
                <a:cs typeface="Times New Roman" pitchFamily="18" charset="0"/>
              </a:rPr>
              <a:t>i</a:t>
            </a:r>
            <a:r>
              <a:rPr lang="en-US" sz="2400" dirty="0">
                <a:cs typeface="Times New Roman" pitchFamily="18" charset="0"/>
              </a:rPr>
              <a:t> </a:t>
            </a:r>
            <a:r>
              <a:rPr lang="en-US" sz="2400" dirty="0"/>
              <a:t>can be added to allow misclassification of difficult or noisy examples, resulting margin called </a:t>
            </a:r>
            <a:r>
              <a:rPr lang="en-US" sz="2400" i="1" dirty="0"/>
              <a:t>soft</a:t>
            </a:r>
          </a:p>
        </p:txBody>
      </p:sp>
      <p:sp>
        <p:nvSpPr>
          <p:cNvPr id="20484" name="Line 4"/>
          <p:cNvSpPr>
            <a:spLocks noChangeShapeType="1"/>
          </p:cNvSpPr>
          <p:nvPr/>
        </p:nvSpPr>
        <p:spPr bwMode="auto">
          <a:xfrm flipV="1">
            <a:off x="4897438" y="2449513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485" name="Line 5"/>
          <p:cNvSpPr>
            <a:spLocks noChangeShapeType="1"/>
          </p:cNvSpPr>
          <p:nvPr/>
        </p:nvSpPr>
        <p:spPr bwMode="auto">
          <a:xfrm flipV="1">
            <a:off x="4762500" y="5375275"/>
            <a:ext cx="40814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486" name="AutoShape 6"/>
          <p:cNvSpPr>
            <a:spLocks noChangeArrowheads="1"/>
          </p:cNvSpPr>
          <p:nvPr/>
        </p:nvSpPr>
        <p:spPr bwMode="auto">
          <a:xfrm>
            <a:off x="5937250" y="32051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87" name="AutoShape 7"/>
          <p:cNvSpPr>
            <a:spLocks noChangeArrowheads="1"/>
          </p:cNvSpPr>
          <p:nvPr/>
        </p:nvSpPr>
        <p:spPr bwMode="auto">
          <a:xfrm>
            <a:off x="5362575" y="356235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88" name="AutoShape 8"/>
          <p:cNvSpPr>
            <a:spLocks noChangeArrowheads="1"/>
          </p:cNvSpPr>
          <p:nvPr/>
        </p:nvSpPr>
        <p:spPr bwMode="auto">
          <a:xfrm>
            <a:off x="5514975" y="410845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89" name="AutoShape 9"/>
          <p:cNvSpPr>
            <a:spLocks noChangeArrowheads="1"/>
          </p:cNvSpPr>
          <p:nvPr/>
        </p:nvSpPr>
        <p:spPr bwMode="auto">
          <a:xfrm>
            <a:off x="5133975" y="456565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90" name="AutoShape 10"/>
          <p:cNvSpPr>
            <a:spLocks noChangeArrowheads="1"/>
          </p:cNvSpPr>
          <p:nvPr/>
        </p:nvSpPr>
        <p:spPr bwMode="auto">
          <a:xfrm>
            <a:off x="5667375" y="296545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91" name="AutoShape 11"/>
          <p:cNvSpPr>
            <a:spLocks noChangeArrowheads="1"/>
          </p:cNvSpPr>
          <p:nvPr/>
        </p:nvSpPr>
        <p:spPr bwMode="auto">
          <a:xfrm>
            <a:off x="5133975" y="387985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92" name="AutoShape 12"/>
          <p:cNvSpPr>
            <a:spLocks noChangeArrowheads="1"/>
          </p:cNvSpPr>
          <p:nvPr/>
        </p:nvSpPr>
        <p:spPr bwMode="auto">
          <a:xfrm>
            <a:off x="5286375" y="403225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93" name="AutoShape 13"/>
          <p:cNvSpPr>
            <a:spLocks noChangeArrowheads="1"/>
          </p:cNvSpPr>
          <p:nvPr/>
        </p:nvSpPr>
        <p:spPr bwMode="auto">
          <a:xfrm>
            <a:off x="6048375" y="365125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94" name="AutoShape 14"/>
          <p:cNvSpPr>
            <a:spLocks noChangeArrowheads="1"/>
          </p:cNvSpPr>
          <p:nvPr/>
        </p:nvSpPr>
        <p:spPr bwMode="auto">
          <a:xfrm>
            <a:off x="6950075" y="363855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95" name="AutoShape 15"/>
          <p:cNvSpPr>
            <a:spLocks noChangeArrowheads="1"/>
          </p:cNvSpPr>
          <p:nvPr/>
        </p:nvSpPr>
        <p:spPr bwMode="auto">
          <a:xfrm>
            <a:off x="6581775" y="456565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96" name="AutoShape 16"/>
          <p:cNvSpPr>
            <a:spLocks noChangeArrowheads="1"/>
          </p:cNvSpPr>
          <p:nvPr/>
        </p:nvSpPr>
        <p:spPr bwMode="auto">
          <a:xfrm>
            <a:off x="7572375" y="456565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97" name="AutoShape 17"/>
          <p:cNvSpPr>
            <a:spLocks noChangeArrowheads="1"/>
          </p:cNvSpPr>
          <p:nvPr/>
        </p:nvSpPr>
        <p:spPr bwMode="auto">
          <a:xfrm>
            <a:off x="6264275" y="508635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98" name="AutoShape 18"/>
          <p:cNvSpPr>
            <a:spLocks noChangeArrowheads="1"/>
          </p:cNvSpPr>
          <p:nvPr/>
        </p:nvSpPr>
        <p:spPr bwMode="auto">
          <a:xfrm>
            <a:off x="6886575" y="395605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99" name="AutoShape 19"/>
          <p:cNvSpPr>
            <a:spLocks noChangeArrowheads="1"/>
          </p:cNvSpPr>
          <p:nvPr/>
        </p:nvSpPr>
        <p:spPr bwMode="auto">
          <a:xfrm>
            <a:off x="6318250" y="44497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00" name="AutoShape 20"/>
          <p:cNvSpPr>
            <a:spLocks noChangeArrowheads="1"/>
          </p:cNvSpPr>
          <p:nvPr/>
        </p:nvSpPr>
        <p:spPr bwMode="auto">
          <a:xfrm>
            <a:off x="6962775" y="479425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01" name="AutoShape 21"/>
          <p:cNvSpPr>
            <a:spLocks noChangeArrowheads="1"/>
          </p:cNvSpPr>
          <p:nvPr/>
        </p:nvSpPr>
        <p:spPr bwMode="auto">
          <a:xfrm>
            <a:off x="7648575" y="387985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02" name="AutoShape 22"/>
          <p:cNvSpPr>
            <a:spLocks noChangeArrowheads="1"/>
          </p:cNvSpPr>
          <p:nvPr/>
        </p:nvSpPr>
        <p:spPr bwMode="auto">
          <a:xfrm>
            <a:off x="6134100" y="23669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03" name="AutoShape 23"/>
          <p:cNvSpPr>
            <a:spLocks noChangeArrowheads="1"/>
          </p:cNvSpPr>
          <p:nvPr/>
        </p:nvSpPr>
        <p:spPr bwMode="auto">
          <a:xfrm>
            <a:off x="6743700" y="24431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04" name="AutoShape 24"/>
          <p:cNvSpPr>
            <a:spLocks noChangeArrowheads="1"/>
          </p:cNvSpPr>
          <p:nvPr/>
        </p:nvSpPr>
        <p:spPr bwMode="auto">
          <a:xfrm>
            <a:off x="7810500" y="32051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05" name="AutoShape 25"/>
          <p:cNvSpPr>
            <a:spLocks noChangeArrowheads="1"/>
          </p:cNvSpPr>
          <p:nvPr/>
        </p:nvSpPr>
        <p:spPr bwMode="auto">
          <a:xfrm>
            <a:off x="5622925" y="36496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06" name="AutoShape 26"/>
          <p:cNvSpPr>
            <a:spLocks noChangeArrowheads="1"/>
          </p:cNvSpPr>
          <p:nvPr/>
        </p:nvSpPr>
        <p:spPr bwMode="auto">
          <a:xfrm>
            <a:off x="5343525" y="43561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07" name="AutoShape 27"/>
          <p:cNvSpPr>
            <a:spLocks noChangeArrowheads="1"/>
          </p:cNvSpPr>
          <p:nvPr/>
        </p:nvSpPr>
        <p:spPr bwMode="auto">
          <a:xfrm>
            <a:off x="7532688" y="343535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8140" name="Line 28"/>
          <p:cNvSpPr>
            <a:spLocks noChangeShapeType="1"/>
          </p:cNvSpPr>
          <p:nvPr/>
        </p:nvSpPr>
        <p:spPr bwMode="auto">
          <a:xfrm flipV="1">
            <a:off x="5362575" y="2366963"/>
            <a:ext cx="2143125" cy="2884487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141" name="Line 29"/>
          <p:cNvSpPr>
            <a:spLocks noChangeShapeType="1"/>
          </p:cNvSpPr>
          <p:nvPr/>
        </p:nvSpPr>
        <p:spPr bwMode="auto">
          <a:xfrm flipH="1" flipV="1">
            <a:off x="6697663" y="3471863"/>
            <a:ext cx="254000" cy="1841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142" name="Oval 30"/>
          <p:cNvSpPr>
            <a:spLocks noChangeArrowheads="1"/>
          </p:cNvSpPr>
          <p:nvPr/>
        </p:nvSpPr>
        <p:spPr bwMode="auto">
          <a:xfrm>
            <a:off x="5973763" y="3586163"/>
            <a:ext cx="228600" cy="219075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8143" name="Oval 31"/>
          <p:cNvSpPr>
            <a:spLocks noChangeArrowheads="1"/>
          </p:cNvSpPr>
          <p:nvPr/>
        </p:nvSpPr>
        <p:spPr bwMode="auto">
          <a:xfrm>
            <a:off x="6246813" y="4381500"/>
            <a:ext cx="228600" cy="219075"/>
          </a:xfrm>
          <a:prstGeom prst="ellipse">
            <a:avLst/>
          </a:prstGeom>
          <a:noFill/>
          <a:ln w="19050" algn="ctr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8144" name="Oval 32"/>
          <p:cNvSpPr>
            <a:spLocks noChangeArrowheads="1"/>
          </p:cNvSpPr>
          <p:nvPr/>
        </p:nvSpPr>
        <p:spPr bwMode="auto">
          <a:xfrm>
            <a:off x="6880225" y="3568700"/>
            <a:ext cx="228600" cy="219075"/>
          </a:xfrm>
          <a:prstGeom prst="ellipse">
            <a:avLst/>
          </a:prstGeom>
          <a:noFill/>
          <a:ln w="19050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8145" name="Line 33"/>
          <p:cNvSpPr>
            <a:spLocks noChangeShapeType="1"/>
          </p:cNvSpPr>
          <p:nvPr/>
        </p:nvSpPr>
        <p:spPr bwMode="auto">
          <a:xfrm flipH="1" flipV="1">
            <a:off x="6073775" y="4286250"/>
            <a:ext cx="244475" cy="1746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146" name="Line 34"/>
          <p:cNvSpPr>
            <a:spLocks noChangeShapeType="1"/>
          </p:cNvSpPr>
          <p:nvPr/>
        </p:nvSpPr>
        <p:spPr bwMode="auto">
          <a:xfrm flipH="1" flipV="1">
            <a:off x="6126163" y="3724275"/>
            <a:ext cx="234950" cy="17938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147" name="Line 35"/>
          <p:cNvSpPr>
            <a:spLocks noChangeShapeType="1"/>
          </p:cNvSpPr>
          <p:nvPr/>
        </p:nvSpPr>
        <p:spPr bwMode="auto">
          <a:xfrm flipV="1">
            <a:off x="5800725" y="2547938"/>
            <a:ext cx="2009775" cy="2693987"/>
          </a:xfrm>
          <a:prstGeom prst="line">
            <a:avLst/>
          </a:prstGeom>
          <a:noFill/>
          <a:ln w="9525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148" name="Line 36"/>
          <p:cNvSpPr>
            <a:spLocks noChangeShapeType="1"/>
          </p:cNvSpPr>
          <p:nvPr/>
        </p:nvSpPr>
        <p:spPr bwMode="auto">
          <a:xfrm flipV="1">
            <a:off x="5153025" y="2185988"/>
            <a:ext cx="2066925" cy="2770187"/>
          </a:xfrm>
          <a:prstGeom prst="line">
            <a:avLst/>
          </a:prstGeom>
          <a:noFill/>
          <a:ln w="9525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149" name="Line 37"/>
          <p:cNvSpPr>
            <a:spLocks noChangeShapeType="1"/>
          </p:cNvSpPr>
          <p:nvPr/>
        </p:nvSpPr>
        <p:spPr bwMode="auto">
          <a:xfrm flipH="1" flipV="1">
            <a:off x="6692900" y="2870200"/>
            <a:ext cx="841375" cy="58261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150" name="Line 38"/>
          <p:cNvSpPr>
            <a:spLocks noChangeShapeType="1"/>
          </p:cNvSpPr>
          <p:nvPr/>
        </p:nvSpPr>
        <p:spPr bwMode="auto">
          <a:xfrm>
            <a:off x="5703888" y="3725863"/>
            <a:ext cx="809625" cy="57785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151" name="Text Box 39"/>
          <p:cNvSpPr txBox="1">
            <a:spLocks noChangeArrowheads="1"/>
          </p:cNvSpPr>
          <p:nvPr/>
        </p:nvSpPr>
        <p:spPr bwMode="auto">
          <a:xfrm>
            <a:off x="7156450" y="3265488"/>
            <a:ext cx="70485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l-GR" sz="2000" i="1">
                <a:latin typeface="Times New Roman" pitchFamily="18" charset="0"/>
                <a:cs typeface="Times New Roman" pitchFamily="18" charset="0"/>
              </a:rPr>
              <a:t>ξ</a:t>
            </a:r>
            <a:r>
              <a:rPr lang="en-US" sz="2000" i="1" baseline="-25000"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218152" name="Text Box 40"/>
          <p:cNvSpPr txBox="1">
            <a:spLocks noChangeArrowheads="1"/>
          </p:cNvSpPr>
          <p:nvPr/>
        </p:nvSpPr>
        <p:spPr bwMode="auto">
          <a:xfrm>
            <a:off x="5624513" y="3729038"/>
            <a:ext cx="70485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l-GR" sz="2000" i="1">
                <a:latin typeface="Times New Roman" pitchFamily="18" charset="0"/>
                <a:cs typeface="Times New Roman" pitchFamily="18" charset="0"/>
              </a:rPr>
              <a:t>ξ</a:t>
            </a:r>
            <a:r>
              <a:rPr lang="en-US" sz="2000" i="1" baseline="-25000"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218153" name="Oval 41"/>
          <p:cNvSpPr>
            <a:spLocks noChangeArrowheads="1"/>
          </p:cNvSpPr>
          <p:nvPr/>
        </p:nvSpPr>
        <p:spPr bwMode="auto">
          <a:xfrm>
            <a:off x="7459663" y="3370263"/>
            <a:ext cx="228600" cy="219075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8154" name="Oval 42"/>
          <p:cNvSpPr>
            <a:spLocks noChangeArrowheads="1"/>
          </p:cNvSpPr>
          <p:nvPr/>
        </p:nvSpPr>
        <p:spPr bwMode="auto">
          <a:xfrm>
            <a:off x="5551488" y="3578225"/>
            <a:ext cx="228600" cy="219075"/>
          </a:xfrm>
          <a:prstGeom prst="ellipse">
            <a:avLst/>
          </a:prstGeom>
          <a:noFill/>
          <a:ln w="19050" algn="ctr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0" y="133945"/>
            <a:ext cx="1" cy="1"/>
          </a:xfrm>
          <a:custGeom>
            <a:avLst/>
            <a:gdLst/>
            <a:ahLst/>
            <a:cxnLst/>
            <a:rect l="0" t="0" r="0" b="0"/>
            <a:pathLst>
              <a:path w="1" h="1">
                <a:moveTo>
                  <a:pt x="0" y="0"/>
                </a:moveTo>
                <a:close/>
              </a:path>
            </a:pathLst>
          </a:cu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25400" dist="35921" dir="2700002">
                    <a:scrgbClr r="0" g="0" b="0">
                      <a:alpha val="60000"/>
                    </a:scrgbClr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0" y="0"/>
            <a:ext cx="1" cy="1"/>
          </a:xfrm>
          <a:custGeom>
            <a:avLst/>
            <a:gdLst/>
            <a:ahLst/>
            <a:cxnLst/>
            <a:rect l="0" t="0" r="0" b="0"/>
            <a:pathLst>
              <a:path w="1" h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25400" dist="35921" dir="2700002">
                    <a:scrgbClr r="0" g="0" b="0">
                      <a:alpha val="60000"/>
                    </a:scrgbClr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0" y="526852"/>
            <a:ext cx="1" cy="1"/>
          </a:xfrm>
          <a:custGeom>
            <a:avLst/>
            <a:gdLst/>
            <a:ahLst/>
            <a:cxnLst/>
            <a:rect l="0" t="0" r="0" b="0"/>
            <a:pathLst>
              <a:path w="1" h="1">
                <a:moveTo>
                  <a:pt x="0" y="0"/>
                </a:moveTo>
                <a:close/>
              </a:path>
            </a:pathLst>
          </a:cu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25400" dist="35921" dir="2700002">
                    <a:scrgbClr r="0" g="0" b="0">
                      <a:alpha val="60000"/>
                    </a:scrgbClr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0" y="0"/>
            <a:ext cx="1" cy="1"/>
          </a:xfrm>
          <a:custGeom>
            <a:avLst/>
            <a:gdLst/>
            <a:ahLst/>
            <a:cxnLst/>
            <a:rect l="0" t="0" r="0" b="0"/>
            <a:pathLst>
              <a:path w="1" h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25400" dist="35921" dir="2700002">
                    <a:scrgbClr r="0" g="0" b="0">
                      <a:alpha val="60000"/>
                    </a:scrgbClr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0" y="589359"/>
            <a:ext cx="1" cy="1"/>
          </a:xfrm>
          <a:custGeom>
            <a:avLst/>
            <a:gdLst/>
            <a:ahLst/>
            <a:cxnLst/>
            <a:rect l="0" t="0" r="0" b="0"/>
            <a:pathLst>
              <a:path w="1" h="1">
                <a:moveTo>
                  <a:pt x="0" y="0"/>
                </a:moveTo>
                <a:close/>
              </a:path>
            </a:pathLst>
          </a:cu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25400" dist="35921" dir="2700002">
                    <a:scrgbClr r="0" g="0" b="0">
                      <a:alpha val="60000"/>
                    </a:scrgbClr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EC7AF4-DDE9-44D0-AA6C-6FB3AD76AFC8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140" grpId="0" animBg="1" autoUpdateAnimBg="0"/>
      <p:bldP spid="218141" grpId="0" animBg="1" autoUpdateAnimBg="0"/>
      <p:bldP spid="218142" grpId="0" animBg="1" autoUpdateAnimBg="0"/>
      <p:bldP spid="218143" grpId="0" animBg="1" autoUpdateAnimBg="0"/>
      <p:bldP spid="218144" grpId="0" animBg="1" autoUpdateAnimBg="0"/>
      <p:bldP spid="218145" grpId="0" animBg="1" autoUpdateAnimBg="0"/>
      <p:bldP spid="218146" grpId="0" animBg="1" autoUpdateAnimBg="0"/>
      <p:bldP spid="218147" grpId="0" animBg="1" autoUpdateAnimBg="0"/>
      <p:bldP spid="218148" grpId="0" animBg="1" autoUpdateAnimBg="0"/>
      <p:bldP spid="218149" grpId="0" animBg="1" autoUpdateAnimBg="0"/>
      <p:bldP spid="218150" grpId="0" animBg="1" autoUpdateAnimBg="0"/>
      <p:bldP spid="218151" grpId="0" autoUpdateAnimBg="0"/>
      <p:bldP spid="218152" grpId="0" autoUpdateAnimBg="0"/>
      <p:bldP spid="218153" grpId="0" animBg="1" autoUpdateAnimBg="0"/>
      <p:bldP spid="218154" grpId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Soft Margin Classification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818888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The old (hard margin) formulation: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Modified formulation incorporates slack variables: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What is the purpose of parameter C?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Trade-off between margin maximization and penalization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Also related to overfitting…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</p:txBody>
      </p:sp>
      <p:sp>
        <p:nvSpPr>
          <p:cNvPr id="21508" name="Text Box 6"/>
          <p:cNvSpPr txBox="1">
            <a:spLocks noChangeArrowheads="1"/>
          </p:cNvSpPr>
          <p:nvPr/>
        </p:nvSpPr>
        <p:spPr bwMode="auto">
          <a:xfrm>
            <a:off x="928688" y="2095246"/>
            <a:ext cx="6438900" cy="1031875"/>
          </a:xfrm>
          <a:prstGeom prst="rect">
            <a:avLst/>
          </a:prstGeom>
          <a:noFill/>
          <a:ln w="25400" algn="ctr">
            <a:solidFill>
              <a:srgbClr val="008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000">
                <a:latin typeface="Times New Roman" pitchFamily="18" charset="0"/>
              </a:rPr>
              <a:t>Find </a:t>
            </a:r>
            <a:r>
              <a:rPr lang="en-US" sz="2000" b="1">
                <a:latin typeface="Times New Roman" pitchFamily="18" charset="0"/>
              </a:rPr>
              <a:t>w</a:t>
            </a:r>
            <a:r>
              <a:rPr lang="en-US" sz="2000">
                <a:latin typeface="Times New Roman" pitchFamily="18" charset="0"/>
              </a:rPr>
              <a:t> and b such that</a:t>
            </a:r>
          </a:p>
          <a:p>
            <a:pPr eaLnBrk="1" hangingPunct="1"/>
            <a:r>
              <a:rPr lang="el-GR" sz="2000" b="1"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000" b="1">
                <a:latin typeface="Times New Roman" pitchFamily="18" charset="0"/>
                <a:cs typeface="Times New Roman" pitchFamily="18" charset="0"/>
              </a:rPr>
              <a:t> =</a:t>
            </a:r>
            <a:r>
              <a:rPr lang="en-US" sz="2000" b="1">
                <a:latin typeface="Times New Roman" pitchFamily="18" charset="0"/>
              </a:rPr>
              <a:t>w</a:t>
            </a:r>
            <a:r>
              <a:rPr lang="en-US" sz="2000" baseline="30000">
                <a:latin typeface="Times New Roman" pitchFamily="18" charset="0"/>
              </a:rPr>
              <a:t>T</a:t>
            </a:r>
            <a:r>
              <a:rPr lang="en-US" sz="2000" b="1">
                <a:latin typeface="Times New Roman" pitchFamily="18" charset="0"/>
              </a:rPr>
              <a:t>w</a:t>
            </a:r>
            <a:r>
              <a:rPr lang="en-US" sz="2000">
                <a:latin typeface="Times New Roman" pitchFamily="18" charset="0"/>
              </a:rPr>
              <a:t>  is minimized </a:t>
            </a:r>
          </a:p>
          <a:p>
            <a:pPr eaLnBrk="1" hangingPunct="1"/>
            <a:r>
              <a:rPr lang="en-US" sz="2000">
                <a:latin typeface="Times New Roman" pitchFamily="18" charset="0"/>
              </a:rPr>
              <a:t>and for all (</a:t>
            </a:r>
            <a:r>
              <a:rPr lang="en-US" sz="2000" b="1">
                <a:latin typeface="Times New Roman" pitchFamily="18" charset="0"/>
              </a:rPr>
              <a:t>x</a:t>
            </a:r>
            <a:r>
              <a:rPr lang="en-US" sz="2000" i="1" baseline="-25000">
                <a:latin typeface="Times New Roman" pitchFamily="18" charset="0"/>
              </a:rPr>
              <a:t>i</a:t>
            </a:r>
            <a:r>
              <a:rPr lang="en-US" sz="2000" b="1">
                <a:latin typeface="Times New Roman" pitchFamily="18" charset="0"/>
              </a:rPr>
              <a:t> </a:t>
            </a:r>
            <a:r>
              <a:rPr lang="en-US" sz="2000">
                <a:latin typeface="Times New Roman" pitchFamily="18" charset="0"/>
              </a:rPr>
              <a:t>,</a:t>
            </a:r>
            <a:r>
              <a:rPr lang="en-US" sz="2000" i="1">
                <a:latin typeface="Times New Roman" pitchFamily="18" charset="0"/>
              </a:rPr>
              <a:t>y</a:t>
            </a:r>
            <a:r>
              <a:rPr lang="en-US" sz="2000" i="1" baseline="-25000">
                <a:latin typeface="Times New Roman" pitchFamily="18" charset="0"/>
              </a:rPr>
              <a:t>i</a:t>
            </a:r>
            <a:r>
              <a:rPr lang="en-US" sz="2000">
                <a:latin typeface="Times New Roman" pitchFamily="18" charset="0"/>
              </a:rPr>
              <a:t>)</a:t>
            </a:r>
            <a:r>
              <a:rPr lang="ru-RU" sz="2000">
                <a:latin typeface="Times New Roman" pitchFamily="18" charset="0"/>
              </a:rPr>
              <a:t>,</a:t>
            </a:r>
            <a:r>
              <a:rPr lang="en-US" sz="2000">
                <a:latin typeface="Times New Roman" pitchFamily="18" charset="0"/>
              </a:rPr>
              <a:t> </a:t>
            </a:r>
            <a:r>
              <a:rPr lang="en-US" sz="2000" i="1">
                <a:latin typeface="Times New Roman" pitchFamily="18" charset="0"/>
              </a:rPr>
              <a:t>i</a:t>
            </a:r>
            <a:r>
              <a:rPr lang="en-US" sz="2000">
                <a:latin typeface="Times New Roman" pitchFamily="18" charset="0"/>
              </a:rPr>
              <a:t>=1..</a:t>
            </a:r>
            <a:r>
              <a:rPr lang="en-US" sz="2000" i="1">
                <a:latin typeface="Times New Roman" pitchFamily="18" charset="0"/>
              </a:rPr>
              <a:t>n</a:t>
            </a:r>
            <a:r>
              <a:rPr lang="ru-RU" sz="2000" i="1">
                <a:latin typeface="Times New Roman" pitchFamily="18" charset="0"/>
              </a:rPr>
              <a:t> </a:t>
            </a:r>
            <a:r>
              <a:rPr lang="en-US" sz="2000">
                <a:latin typeface="Times New Roman" pitchFamily="18" charset="0"/>
              </a:rPr>
              <a:t>:       </a:t>
            </a:r>
            <a:r>
              <a:rPr lang="en-US" sz="2000" i="1">
                <a:latin typeface="Times New Roman" pitchFamily="18" charset="0"/>
              </a:rPr>
              <a:t>y</a:t>
            </a:r>
            <a:r>
              <a:rPr lang="en-US" sz="2000" i="1" baseline="-25000">
                <a:latin typeface="Times New Roman" pitchFamily="18" charset="0"/>
              </a:rPr>
              <a:t>i</a:t>
            </a:r>
            <a:r>
              <a:rPr lang="en-US" sz="2000">
                <a:latin typeface="Times New Roman" pitchFamily="18" charset="0"/>
              </a:rPr>
              <a:t> (</a:t>
            </a:r>
            <a:r>
              <a:rPr lang="en-US" sz="2000" b="1">
                <a:latin typeface="Times New Roman" pitchFamily="18" charset="0"/>
              </a:rPr>
              <a:t>w</a:t>
            </a:r>
            <a:r>
              <a:rPr lang="en-US" sz="2000" b="1" baseline="30000">
                <a:latin typeface="Times New Roman" pitchFamily="18" charset="0"/>
              </a:rPr>
              <a:t>T</a:t>
            </a:r>
            <a:r>
              <a:rPr lang="en-US" sz="2000" b="1">
                <a:latin typeface="Times New Roman" pitchFamily="18" charset="0"/>
              </a:rPr>
              <a:t>x</a:t>
            </a:r>
            <a:r>
              <a:rPr lang="en-US" sz="2000" i="1" baseline="-25000">
                <a:latin typeface="Times New Roman" pitchFamily="18" charset="0"/>
              </a:rPr>
              <a:t>i</a:t>
            </a:r>
            <a:r>
              <a:rPr lang="en-US" sz="2000" b="1">
                <a:latin typeface="Times New Roman" pitchFamily="18" charset="0"/>
              </a:rPr>
              <a:t> </a:t>
            </a:r>
            <a:r>
              <a:rPr lang="en-US" sz="2000">
                <a:latin typeface="Times New Roman" pitchFamily="18" charset="0"/>
              </a:rPr>
              <a:t>+ </a:t>
            </a:r>
            <a:r>
              <a:rPr lang="en-US" sz="2000" i="1">
                <a:latin typeface="Times New Roman" pitchFamily="18" charset="0"/>
              </a:rPr>
              <a:t>b</a:t>
            </a:r>
            <a:r>
              <a:rPr lang="en-US" sz="2000">
                <a:latin typeface="Times New Roman" pitchFamily="18" charset="0"/>
              </a:rPr>
              <a:t>)</a:t>
            </a:r>
            <a:r>
              <a:rPr lang="en-US" sz="2000" b="1">
                <a:latin typeface="Times New Roman" pitchFamily="18" charset="0"/>
              </a:rPr>
              <a:t> </a:t>
            </a:r>
            <a:r>
              <a:rPr lang="en-US" sz="2000" b="1">
                <a:latin typeface="Times New Roman" pitchFamily="18" charset="0"/>
                <a:cs typeface="Times New Roman" pitchFamily="18" charset="0"/>
              </a:rPr>
              <a:t>≥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1509" name="Text Box 7"/>
          <p:cNvSpPr txBox="1">
            <a:spLocks noChangeArrowheads="1"/>
          </p:cNvSpPr>
          <p:nvPr/>
        </p:nvSpPr>
        <p:spPr bwMode="auto">
          <a:xfrm>
            <a:off x="925513" y="3951288"/>
            <a:ext cx="6438900" cy="1152525"/>
          </a:xfrm>
          <a:prstGeom prst="rect">
            <a:avLst/>
          </a:prstGeom>
          <a:noFill/>
          <a:ln w="25400" algn="ctr">
            <a:solidFill>
              <a:srgbClr val="008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000">
                <a:latin typeface="Times New Roman" pitchFamily="18" charset="0"/>
              </a:rPr>
              <a:t>Find </a:t>
            </a:r>
            <a:r>
              <a:rPr lang="en-US" sz="2000" b="1">
                <a:latin typeface="Times New Roman" pitchFamily="18" charset="0"/>
              </a:rPr>
              <a:t>w</a:t>
            </a:r>
            <a:r>
              <a:rPr lang="en-US" sz="2000">
                <a:latin typeface="Times New Roman" pitchFamily="18" charset="0"/>
              </a:rPr>
              <a:t> and b such that</a:t>
            </a:r>
          </a:p>
          <a:p>
            <a:pPr eaLnBrk="1" hangingPunct="1"/>
            <a:r>
              <a:rPr lang="el-GR" sz="2000" b="1"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000" b="1">
                <a:latin typeface="Times New Roman" pitchFamily="18" charset="0"/>
                <a:cs typeface="Times New Roman" pitchFamily="18" charset="0"/>
              </a:rPr>
              <a:t> =</a:t>
            </a:r>
            <a:r>
              <a:rPr lang="en-US" sz="2000" b="1">
                <a:latin typeface="Times New Roman" pitchFamily="18" charset="0"/>
              </a:rPr>
              <a:t>w</a:t>
            </a:r>
            <a:r>
              <a:rPr lang="en-US" sz="2000" baseline="30000">
                <a:latin typeface="Times New Roman" pitchFamily="18" charset="0"/>
              </a:rPr>
              <a:t>T</a:t>
            </a:r>
            <a:r>
              <a:rPr lang="en-US" sz="2000" b="1">
                <a:latin typeface="Times New Roman" pitchFamily="18" charset="0"/>
              </a:rPr>
              <a:t>w</a:t>
            </a:r>
            <a:r>
              <a:rPr lang="en-US" sz="2000">
                <a:latin typeface="Times New Roman" pitchFamily="18" charset="0"/>
              </a:rPr>
              <a:t> + </a:t>
            </a:r>
            <a:r>
              <a:rPr lang="en-US" sz="2000" i="1">
                <a:latin typeface="Times New Roman" pitchFamily="18" charset="0"/>
              </a:rPr>
              <a:t>C</a:t>
            </a:r>
            <a:r>
              <a:rPr lang="el-GR" sz="2400">
                <a:latin typeface="Times New Roman" pitchFamily="18" charset="0"/>
              </a:rPr>
              <a:t>Σ</a:t>
            </a:r>
            <a:r>
              <a:rPr lang="el-GR" sz="2000" i="1">
                <a:latin typeface="Times New Roman" pitchFamily="18" charset="0"/>
              </a:rPr>
              <a:t>ξ</a:t>
            </a:r>
            <a:r>
              <a:rPr lang="en-US" sz="2000" i="1" baseline="-25000">
                <a:latin typeface="Times New Roman" pitchFamily="18" charset="0"/>
              </a:rPr>
              <a:t>i   </a:t>
            </a:r>
            <a:r>
              <a:rPr lang="en-US" sz="2000">
                <a:latin typeface="Times New Roman" pitchFamily="18" charset="0"/>
              </a:rPr>
              <a:t> is minimized </a:t>
            </a:r>
          </a:p>
          <a:p>
            <a:pPr eaLnBrk="1" hangingPunct="1"/>
            <a:r>
              <a:rPr lang="en-US" sz="2000">
                <a:latin typeface="Times New Roman" pitchFamily="18" charset="0"/>
              </a:rPr>
              <a:t>and for all (</a:t>
            </a:r>
            <a:r>
              <a:rPr lang="en-US" sz="2000" b="1">
                <a:latin typeface="Times New Roman" pitchFamily="18" charset="0"/>
              </a:rPr>
              <a:t>x</a:t>
            </a:r>
            <a:r>
              <a:rPr lang="en-US" sz="2000" i="1" baseline="-25000">
                <a:latin typeface="Times New Roman" pitchFamily="18" charset="0"/>
              </a:rPr>
              <a:t>i</a:t>
            </a:r>
            <a:r>
              <a:rPr lang="en-US" sz="2000" b="1">
                <a:latin typeface="Times New Roman" pitchFamily="18" charset="0"/>
              </a:rPr>
              <a:t> </a:t>
            </a:r>
            <a:r>
              <a:rPr lang="en-US" sz="2000">
                <a:latin typeface="Times New Roman" pitchFamily="18" charset="0"/>
              </a:rPr>
              <a:t>,</a:t>
            </a:r>
            <a:r>
              <a:rPr lang="en-US" sz="2000" i="1">
                <a:latin typeface="Times New Roman" pitchFamily="18" charset="0"/>
              </a:rPr>
              <a:t>y</a:t>
            </a:r>
            <a:r>
              <a:rPr lang="en-US" sz="2000" i="1" baseline="-25000">
                <a:latin typeface="Times New Roman" pitchFamily="18" charset="0"/>
              </a:rPr>
              <a:t>i</a:t>
            </a:r>
            <a:r>
              <a:rPr lang="en-US" sz="2000">
                <a:latin typeface="Times New Roman" pitchFamily="18" charset="0"/>
              </a:rPr>
              <a:t>)</a:t>
            </a:r>
            <a:r>
              <a:rPr lang="ru-RU" sz="2000">
                <a:latin typeface="Times New Roman" pitchFamily="18" charset="0"/>
              </a:rPr>
              <a:t>,</a:t>
            </a:r>
            <a:r>
              <a:rPr lang="en-US" sz="2000">
                <a:latin typeface="Times New Roman" pitchFamily="18" charset="0"/>
              </a:rPr>
              <a:t> </a:t>
            </a:r>
            <a:r>
              <a:rPr lang="en-US" sz="2000" i="1">
                <a:latin typeface="Times New Roman" pitchFamily="18" charset="0"/>
              </a:rPr>
              <a:t>i</a:t>
            </a:r>
            <a:r>
              <a:rPr lang="en-US" sz="2000">
                <a:latin typeface="Times New Roman" pitchFamily="18" charset="0"/>
              </a:rPr>
              <a:t>=1..</a:t>
            </a:r>
            <a:r>
              <a:rPr lang="en-US" sz="2000" i="1">
                <a:latin typeface="Times New Roman" pitchFamily="18" charset="0"/>
              </a:rPr>
              <a:t>n</a:t>
            </a:r>
            <a:r>
              <a:rPr lang="ru-RU" sz="2000" i="1">
                <a:latin typeface="Times New Roman" pitchFamily="18" charset="0"/>
              </a:rPr>
              <a:t> </a:t>
            </a:r>
            <a:r>
              <a:rPr lang="en-US" sz="2000">
                <a:latin typeface="Times New Roman" pitchFamily="18" charset="0"/>
              </a:rPr>
              <a:t>:       </a:t>
            </a:r>
            <a:r>
              <a:rPr lang="en-US" sz="2000" i="1">
                <a:latin typeface="Times New Roman" pitchFamily="18" charset="0"/>
              </a:rPr>
              <a:t>y</a:t>
            </a:r>
            <a:r>
              <a:rPr lang="en-US" sz="2000" i="1" baseline="-25000">
                <a:latin typeface="Times New Roman" pitchFamily="18" charset="0"/>
              </a:rPr>
              <a:t>i</a:t>
            </a:r>
            <a:r>
              <a:rPr lang="en-US" sz="2000">
                <a:latin typeface="Times New Roman" pitchFamily="18" charset="0"/>
              </a:rPr>
              <a:t> (</a:t>
            </a:r>
            <a:r>
              <a:rPr lang="en-US" sz="2000" b="1">
                <a:latin typeface="Times New Roman" pitchFamily="18" charset="0"/>
              </a:rPr>
              <a:t>w</a:t>
            </a:r>
            <a:r>
              <a:rPr lang="en-US" sz="2000" b="1" baseline="30000">
                <a:latin typeface="Times New Roman" pitchFamily="18" charset="0"/>
              </a:rPr>
              <a:t>T</a:t>
            </a:r>
            <a:r>
              <a:rPr lang="en-US" sz="2000" b="1">
                <a:latin typeface="Times New Roman" pitchFamily="18" charset="0"/>
              </a:rPr>
              <a:t>x</a:t>
            </a:r>
            <a:r>
              <a:rPr lang="en-US" sz="2000" i="1" baseline="-25000">
                <a:latin typeface="Times New Roman" pitchFamily="18" charset="0"/>
              </a:rPr>
              <a:t>i</a:t>
            </a:r>
            <a:r>
              <a:rPr lang="en-US" sz="2000" b="1">
                <a:latin typeface="Times New Roman" pitchFamily="18" charset="0"/>
              </a:rPr>
              <a:t> </a:t>
            </a:r>
            <a:r>
              <a:rPr lang="en-US" sz="2000">
                <a:latin typeface="Times New Roman" pitchFamily="18" charset="0"/>
              </a:rPr>
              <a:t>+ </a:t>
            </a:r>
            <a:r>
              <a:rPr lang="en-US" sz="2000" i="1">
                <a:latin typeface="Times New Roman" pitchFamily="18" charset="0"/>
              </a:rPr>
              <a:t>b</a:t>
            </a:r>
            <a:r>
              <a:rPr lang="en-US" sz="2000">
                <a:latin typeface="Times New Roman" pitchFamily="18" charset="0"/>
              </a:rPr>
              <a:t>)</a:t>
            </a:r>
            <a:r>
              <a:rPr lang="en-US" sz="2000" b="1">
                <a:latin typeface="Times New Roman" pitchFamily="18" charset="0"/>
              </a:rPr>
              <a:t> </a:t>
            </a:r>
            <a:r>
              <a:rPr lang="en-US" sz="2000" b="1">
                <a:latin typeface="Times New Roman" pitchFamily="18" charset="0"/>
                <a:cs typeface="Times New Roman" pitchFamily="18" charset="0"/>
              </a:rPr>
              <a:t>≥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1 – </a:t>
            </a:r>
            <a:r>
              <a:rPr lang="el-GR" sz="2000" i="1">
                <a:latin typeface="Times New Roman" pitchFamily="18" charset="0"/>
                <a:cs typeface="Times New Roman" pitchFamily="18" charset="0"/>
              </a:rPr>
              <a:t>ξ</a:t>
            </a:r>
            <a:r>
              <a:rPr lang="en-US" sz="2000" i="1" baseline="-25000">
                <a:latin typeface="Times New Roman" pitchFamily="18" charset="0"/>
                <a:cs typeface="Times New Roman" pitchFamily="18" charset="0"/>
              </a:rPr>
              <a:t>i,</a:t>
            </a:r>
            <a:r>
              <a:rPr lang="en-US" sz="2000" i="1">
                <a:latin typeface="Times New Roman" pitchFamily="18" charset="0"/>
                <a:cs typeface="Times New Roman" pitchFamily="18" charset="0"/>
              </a:rPr>
              <a:t>  ,    </a:t>
            </a:r>
            <a:r>
              <a:rPr lang="el-GR" sz="2000" i="1">
                <a:latin typeface="Times New Roman" pitchFamily="18" charset="0"/>
                <a:cs typeface="Times New Roman" pitchFamily="18" charset="0"/>
              </a:rPr>
              <a:t>ξ</a:t>
            </a:r>
            <a:r>
              <a:rPr lang="en-US" sz="2000" i="1" baseline="-2500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baseline="-25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>
                <a:latin typeface="Times New Roman" pitchFamily="18" charset="0"/>
                <a:cs typeface="Times New Roman" pitchFamily="18" charset="0"/>
              </a:rPr>
              <a:t>≥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>
                <a:latin typeface="Times New Roman" pitchFamily="18" charset="0"/>
              </a:rPr>
              <a:t> </a:t>
            </a:r>
          </a:p>
        </p:txBody>
      </p:sp>
      <p:sp>
        <p:nvSpPr>
          <p:cNvPr id="2" name="Freeform 1"/>
          <p:cNvSpPr/>
          <p:nvPr/>
        </p:nvSpPr>
        <p:spPr>
          <a:xfrm>
            <a:off x="0" y="214312"/>
            <a:ext cx="1" cy="1"/>
          </a:xfrm>
          <a:custGeom>
            <a:avLst/>
            <a:gdLst/>
            <a:ahLst/>
            <a:cxnLst/>
            <a:rect l="0" t="0" r="0" b="0"/>
            <a:pathLst>
              <a:path w="1" h="1">
                <a:moveTo>
                  <a:pt x="0" y="0"/>
                </a:moveTo>
                <a:close/>
              </a:path>
            </a:pathLst>
          </a:cu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25400" dist="35921" dir="2700002">
                    <a:scrgbClr r="0" g="0" b="0">
                      <a:alpha val="60000"/>
                    </a:scrgbClr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0" y="0"/>
            <a:ext cx="1" cy="1"/>
          </a:xfrm>
          <a:custGeom>
            <a:avLst/>
            <a:gdLst/>
            <a:ahLst/>
            <a:cxnLst/>
            <a:rect l="0" t="0" r="0" b="0"/>
            <a:pathLst>
              <a:path w="1" h="1">
                <a:moveTo>
                  <a:pt x="0" y="0"/>
                </a:moveTo>
                <a:close/>
              </a:path>
            </a:pathLst>
          </a:cu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25400" dist="35921" dir="2700002">
                    <a:scrgbClr r="0" g="0" b="0">
                      <a:alpha val="60000"/>
                    </a:scrgbClr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7548372" y="3951288"/>
            <a:ext cx="1513332" cy="119221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Still a </a:t>
            </a:r>
            <a:r>
              <a:rPr lang="en-US" sz="1400" dirty="0" err="1"/>
              <a:t>quadratric</a:t>
            </a:r>
            <a:r>
              <a:rPr lang="en-US" sz="1400" dirty="0"/>
              <a:t> optimization problem with linear constraints!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6BFBF8-D964-40AE-B659-B8A5F9F55CE1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9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Overfitting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091218" cy="4525963"/>
          </a:xfrm>
        </p:spPr>
        <p:txBody>
          <a:bodyPr/>
          <a:lstStyle/>
          <a:p>
            <a:r>
              <a:rPr lang="en-US" dirty="0"/>
              <a:t>Slack parameter helps avoid </a:t>
            </a:r>
            <a:r>
              <a:rPr lang="en-US" dirty="0" err="1"/>
              <a:t>overfitting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371" y="1180666"/>
            <a:ext cx="6458231" cy="567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6BFBF8-D964-40AE-B659-B8A5F9F55CE1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46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Recall: Linear Classifiers</a:t>
            </a:r>
          </a:p>
        </p:txBody>
      </p:sp>
      <p:sp>
        <p:nvSpPr>
          <p:cNvPr id="11293" name="Rectangle 31"/>
          <p:cNvSpPr>
            <a:spLocks noGrp="1" noChangeArrowheads="1"/>
          </p:cNvSpPr>
          <p:nvPr>
            <p:ph idx="1"/>
          </p:nvPr>
        </p:nvSpPr>
        <p:spPr>
          <a:xfrm>
            <a:off x="477838" y="1679575"/>
            <a:ext cx="8229600" cy="10429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Points on a </a:t>
            </a:r>
            <a:r>
              <a:rPr lang="en-US" dirty="0" err="1"/>
              <a:t>hyperplane</a:t>
            </a:r>
            <a:r>
              <a:rPr lang="en-US" dirty="0"/>
              <a:t> satisfy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where     is the normal to the </a:t>
            </a:r>
            <a:r>
              <a:rPr lang="en-US" dirty="0" err="1"/>
              <a:t>hyperplane</a:t>
            </a:r>
            <a:r>
              <a:rPr lang="en-US" dirty="0"/>
              <a:t> </a:t>
            </a:r>
          </a:p>
        </p:txBody>
      </p:sp>
      <p:sp>
        <p:nvSpPr>
          <p:cNvPr id="11267" name="Line 4"/>
          <p:cNvSpPr>
            <a:spLocks noChangeShapeType="1"/>
          </p:cNvSpPr>
          <p:nvPr/>
        </p:nvSpPr>
        <p:spPr bwMode="auto">
          <a:xfrm flipV="1">
            <a:off x="896938" y="3054350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68" name="Line 5"/>
          <p:cNvSpPr>
            <a:spLocks noChangeShapeType="1"/>
          </p:cNvSpPr>
          <p:nvPr/>
        </p:nvSpPr>
        <p:spPr bwMode="auto">
          <a:xfrm flipV="1">
            <a:off x="762000" y="5980113"/>
            <a:ext cx="40814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69" name="AutoShape 6"/>
          <p:cNvSpPr>
            <a:spLocks noChangeArrowheads="1"/>
          </p:cNvSpPr>
          <p:nvPr/>
        </p:nvSpPr>
        <p:spPr bwMode="auto">
          <a:xfrm>
            <a:off x="1936750" y="38100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70" name="AutoShape 7"/>
          <p:cNvSpPr>
            <a:spLocks noChangeArrowheads="1"/>
          </p:cNvSpPr>
          <p:nvPr/>
        </p:nvSpPr>
        <p:spPr bwMode="auto">
          <a:xfrm>
            <a:off x="1362075" y="41671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71" name="AutoShape 8"/>
          <p:cNvSpPr>
            <a:spLocks noChangeArrowheads="1"/>
          </p:cNvSpPr>
          <p:nvPr/>
        </p:nvSpPr>
        <p:spPr bwMode="auto">
          <a:xfrm>
            <a:off x="1514475" y="47132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72" name="AutoShape 9"/>
          <p:cNvSpPr>
            <a:spLocks noChangeArrowheads="1"/>
          </p:cNvSpPr>
          <p:nvPr/>
        </p:nvSpPr>
        <p:spPr bwMode="auto">
          <a:xfrm>
            <a:off x="1133475" y="51704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73" name="AutoShape 10"/>
          <p:cNvSpPr>
            <a:spLocks noChangeArrowheads="1"/>
          </p:cNvSpPr>
          <p:nvPr/>
        </p:nvSpPr>
        <p:spPr bwMode="auto">
          <a:xfrm>
            <a:off x="1666875" y="35702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74" name="AutoShape 11"/>
          <p:cNvSpPr>
            <a:spLocks noChangeArrowheads="1"/>
          </p:cNvSpPr>
          <p:nvPr/>
        </p:nvSpPr>
        <p:spPr bwMode="auto">
          <a:xfrm>
            <a:off x="1133475" y="44846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75" name="AutoShape 12"/>
          <p:cNvSpPr>
            <a:spLocks noChangeArrowheads="1"/>
          </p:cNvSpPr>
          <p:nvPr/>
        </p:nvSpPr>
        <p:spPr bwMode="auto">
          <a:xfrm>
            <a:off x="1285875" y="46370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76" name="AutoShape 13"/>
          <p:cNvSpPr>
            <a:spLocks noChangeArrowheads="1"/>
          </p:cNvSpPr>
          <p:nvPr/>
        </p:nvSpPr>
        <p:spPr bwMode="auto">
          <a:xfrm>
            <a:off x="2047875" y="42560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77" name="AutoShape 14"/>
          <p:cNvSpPr>
            <a:spLocks noChangeArrowheads="1"/>
          </p:cNvSpPr>
          <p:nvPr/>
        </p:nvSpPr>
        <p:spPr bwMode="auto">
          <a:xfrm>
            <a:off x="2949575" y="42433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78" name="AutoShape 15"/>
          <p:cNvSpPr>
            <a:spLocks noChangeArrowheads="1"/>
          </p:cNvSpPr>
          <p:nvPr/>
        </p:nvSpPr>
        <p:spPr bwMode="auto">
          <a:xfrm>
            <a:off x="2581275" y="51704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79" name="AutoShape 16"/>
          <p:cNvSpPr>
            <a:spLocks noChangeArrowheads="1"/>
          </p:cNvSpPr>
          <p:nvPr/>
        </p:nvSpPr>
        <p:spPr bwMode="auto">
          <a:xfrm>
            <a:off x="3571875" y="51704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80" name="AutoShape 17"/>
          <p:cNvSpPr>
            <a:spLocks noChangeArrowheads="1"/>
          </p:cNvSpPr>
          <p:nvPr/>
        </p:nvSpPr>
        <p:spPr bwMode="auto">
          <a:xfrm>
            <a:off x="2263775" y="56911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81" name="AutoShape 18"/>
          <p:cNvSpPr>
            <a:spLocks noChangeArrowheads="1"/>
          </p:cNvSpPr>
          <p:nvPr/>
        </p:nvSpPr>
        <p:spPr bwMode="auto">
          <a:xfrm>
            <a:off x="2886075" y="45608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82" name="AutoShape 19"/>
          <p:cNvSpPr>
            <a:spLocks noChangeArrowheads="1"/>
          </p:cNvSpPr>
          <p:nvPr/>
        </p:nvSpPr>
        <p:spPr bwMode="auto">
          <a:xfrm>
            <a:off x="2263775" y="50053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83" name="AutoShape 20"/>
          <p:cNvSpPr>
            <a:spLocks noChangeArrowheads="1"/>
          </p:cNvSpPr>
          <p:nvPr/>
        </p:nvSpPr>
        <p:spPr bwMode="auto">
          <a:xfrm>
            <a:off x="2962275" y="53990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84" name="AutoShape 21"/>
          <p:cNvSpPr>
            <a:spLocks noChangeArrowheads="1"/>
          </p:cNvSpPr>
          <p:nvPr/>
        </p:nvSpPr>
        <p:spPr bwMode="auto">
          <a:xfrm>
            <a:off x="3648075" y="44846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5910" name="Line 22"/>
          <p:cNvSpPr>
            <a:spLocks noChangeShapeType="1"/>
          </p:cNvSpPr>
          <p:nvPr/>
        </p:nvSpPr>
        <p:spPr bwMode="auto">
          <a:xfrm flipV="1">
            <a:off x="1209675" y="3036888"/>
            <a:ext cx="2438400" cy="26670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86" name="AutoShape 23"/>
          <p:cNvSpPr>
            <a:spLocks noChangeArrowheads="1"/>
          </p:cNvSpPr>
          <p:nvPr/>
        </p:nvSpPr>
        <p:spPr bwMode="auto">
          <a:xfrm>
            <a:off x="2133600" y="29718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87" name="AutoShape 24"/>
          <p:cNvSpPr>
            <a:spLocks noChangeArrowheads="1"/>
          </p:cNvSpPr>
          <p:nvPr/>
        </p:nvSpPr>
        <p:spPr bwMode="auto">
          <a:xfrm>
            <a:off x="2743200" y="30480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88" name="AutoShape 25"/>
          <p:cNvSpPr>
            <a:spLocks noChangeArrowheads="1"/>
          </p:cNvSpPr>
          <p:nvPr/>
        </p:nvSpPr>
        <p:spPr bwMode="auto">
          <a:xfrm>
            <a:off x="3810000" y="38100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5914" name="Text Box 26"/>
          <p:cNvSpPr txBox="1">
            <a:spLocks noChangeArrowheads="1"/>
          </p:cNvSpPr>
          <p:nvPr/>
        </p:nvSpPr>
        <p:spPr bwMode="auto">
          <a:xfrm>
            <a:off x="3619500" y="2695575"/>
            <a:ext cx="26670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 b="1">
                <a:latin typeface="Times New Roman" pitchFamily="18" charset="0"/>
              </a:rPr>
              <a:t>w</a:t>
            </a:r>
            <a:r>
              <a:rPr lang="en-US" sz="2400" b="1" baseline="30000">
                <a:latin typeface="Times New Roman" pitchFamily="18" charset="0"/>
              </a:rPr>
              <a:t>T</a:t>
            </a:r>
            <a:r>
              <a:rPr lang="en-US" sz="2400" b="1">
                <a:latin typeface="Times New Roman" pitchFamily="18" charset="0"/>
              </a:rPr>
              <a:t>x </a:t>
            </a:r>
            <a:r>
              <a:rPr lang="en-US" sz="2400">
                <a:latin typeface="Times New Roman" pitchFamily="18" charset="0"/>
              </a:rPr>
              <a:t>+ </a:t>
            </a:r>
            <a:r>
              <a:rPr lang="en-US" sz="2400" i="1">
                <a:latin typeface="Times New Roman" pitchFamily="18" charset="0"/>
              </a:rPr>
              <a:t>b</a:t>
            </a:r>
            <a:r>
              <a:rPr lang="en-US" sz="2400" b="1">
                <a:latin typeface="Times New Roman" pitchFamily="18" charset="0"/>
              </a:rPr>
              <a:t> = 0</a:t>
            </a:r>
          </a:p>
        </p:txBody>
      </p:sp>
      <p:sp>
        <p:nvSpPr>
          <p:cNvPr id="165915" name="Text Box 27"/>
          <p:cNvSpPr txBox="1">
            <a:spLocks noChangeArrowheads="1"/>
          </p:cNvSpPr>
          <p:nvPr/>
        </p:nvSpPr>
        <p:spPr bwMode="auto">
          <a:xfrm>
            <a:off x="3619500" y="3257550"/>
            <a:ext cx="26670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 b="1">
                <a:latin typeface="Times New Roman" pitchFamily="18" charset="0"/>
              </a:rPr>
              <a:t>w</a:t>
            </a:r>
            <a:r>
              <a:rPr lang="en-US" sz="2400" b="1" baseline="30000">
                <a:latin typeface="Times New Roman" pitchFamily="18" charset="0"/>
              </a:rPr>
              <a:t>T</a:t>
            </a:r>
            <a:r>
              <a:rPr lang="en-US" sz="2400" b="1">
                <a:latin typeface="Times New Roman" pitchFamily="18" charset="0"/>
              </a:rPr>
              <a:t>x </a:t>
            </a:r>
            <a:r>
              <a:rPr lang="en-US" sz="2400">
                <a:latin typeface="Times New Roman" pitchFamily="18" charset="0"/>
              </a:rPr>
              <a:t>+ </a:t>
            </a:r>
            <a:r>
              <a:rPr lang="en-US" sz="2400" i="1">
                <a:latin typeface="Times New Roman" pitchFamily="18" charset="0"/>
              </a:rPr>
              <a:t>b</a:t>
            </a:r>
            <a:r>
              <a:rPr lang="en-US" sz="2400" b="1">
                <a:latin typeface="Times New Roman" pitchFamily="18" charset="0"/>
              </a:rPr>
              <a:t> &lt; 0</a:t>
            </a:r>
          </a:p>
        </p:txBody>
      </p:sp>
      <p:sp>
        <p:nvSpPr>
          <p:cNvPr id="165916" name="Text Box 28"/>
          <p:cNvSpPr txBox="1">
            <a:spLocks noChangeArrowheads="1"/>
          </p:cNvSpPr>
          <p:nvPr/>
        </p:nvSpPr>
        <p:spPr bwMode="auto">
          <a:xfrm>
            <a:off x="1190625" y="3038475"/>
            <a:ext cx="26670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 b="1">
                <a:latin typeface="Times New Roman" pitchFamily="18" charset="0"/>
              </a:rPr>
              <a:t>w</a:t>
            </a:r>
            <a:r>
              <a:rPr lang="en-US" sz="2400" b="1" baseline="30000">
                <a:latin typeface="Times New Roman" pitchFamily="18" charset="0"/>
              </a:rPr>
              <a:t>T</a:t>
            </a:r>
            <a:r>
              <a:rPr lang="en-US" sz="2400" b="1">
                <a:latin typeface="Times New Roman" pitchFamily="18" charset="0"/>
              </a:rPr>
              <a:t>x </a:t>
            </a:r>
            <a:r>
              <a:rPr lang="en-US" sz="2400">
                <a:latin typeface="Times New Roman" pitchFamily="18" charset="0"/>
              </a:rPr>
              <a:t>+ </a:t>
            </a:r>
            <a:r>
              <a:rPr lang="en-US" sz="2400" i="1">
                <a:latin typeface="Times New Roman" pitchFamily="18" charset="0"/>
              </a:rPr>
              <a:t>b</a:t>
            </a:r>
            <a:r>
              <a:rPr lang="en-US" sz="2400" b="1">
                <a:latin typeface="Times New Roman" pitchFamily="18" charset="0"/>
              </a:rPr>
              <a:t> &gt; 0</a:t>
            </a:r>
          </a:p>
        </p:txBody>
      </p:sp>
      <p:sp>
        <p:nvSpPr>
          <p:cNvPr id="165917" name="Text Box 29"/>
          <p:cNvSpPr txBox="1">
            <a:spLocks noChangeArrowheads="1"/>
          </p:cNvSpPr>
          <p:nvPr/>
        </p:nvSpPr>
        <p:spPr bwMode="auto">
          <a:xfrm>
            <a:off x="5286375" y="4381500"/>
            <a:ext cx="29337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 i="1" dirty="0">
                <a:latin typeface="Times New Roman" pitchFamily="18" charset="0"/>
              </a:rPr>
              <a:t>f</a:t>
            </a:r>
            <a:r>
              <a:rPr lang="en-US" sz="2400" dirty="0">
                <a:latin typeface="Times New Roman" pitchFamily="18" charset="0"/>
              </a:rPr>
              <a:t>(</a:t>
            </a:r>
            <a:r>
              <a:rPr lang="en-US" sz="2400" b="1" dirty="0">
                <a:latin typeface="Times New Roman" pitchFamily="18" charset="0"/>
              </a:rPr>
              <a:t>x</a:t>
            </a:r>
            <a:r>
              <a:rPr lang="en-US" sz="2400" dirty="0">
                <a:latin typeface="Times New Roman" pitchFamily="18" charset="0"/>
              </a:rPr>
              <a:t>)</a:t>
            </a:r>
            <a:r>
              <a:rPr lang="en-US" sz="2400" i="1" dirty="0">
                <a:latin typeface="Times New Roman" pitchFamily="18" charset="0"/>
              </a:rPr>
              <a:t> = </a:t>
            </a:r>
            <a:r>
              <a:rPr lang="en-US" sz="2400" dirty="0">
                <a:latin typeface="Times New Roman" pitchFamily="18" charset="0"/>
              </a:rPr>
              <a:t>sign(</a:t>
            </a:r>
            <a:r>
              <a:rPr lang="en-US" sz="2400" b="1" dirty="0" err="1">
                <a:latin typeface="Times New Roman" pitchFamily="18" charset="0"/>
              </a:rPr>
              <a:t>w</a:t>
            </a:r>
            <a:r>
              <a:rPr lang="en-US" sz="2400" b="1" baseline="30000" dirty="0" err="1">
                <a:latin typeface="Times New Roman" pitchFamily="18" charset="0"/>
              </a:rPr>
              <a:t>T</a:t>
            </a:r>
            <a:r>
              <a:rPr lang="en-US" sz="2400" b="1" dirty="0" err="1">
                <a:latin typeface="Times New Roman" pitchFamily="18" charset="0"/>
              </a:rPr>
              <a:t>x</a:t>
            </a:r>
            <a:r>
              <a:rPr lang="en-US" sz="2400" b="1" dirty="0">
                <a:latin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</a:rPr>
              <a:t>+ </a:t>
            </a:r>
            <a:r>
              <a:rPr lang="en-US" sz="2400" i="1" dirty="0">
                <a:latin typeface="Times New Roman" pitchFamily="18" charset="0"/>
              </a:rPr>
              <a:t>b</a:t>
            </a:r>
            <a:r>
              <a:rPr lang="en-US" sz="2400" dirty="0">
                <a:latin typeface="Times New Roman" pitchFamily="18" charset="0"/>
              </a:rPr>
              <a:t>)</a:t>
            </a:r>
            <a:endParaRPr lang="en-US" sz="2400" b="1" dirty="0">
              <a:latin typeface="Times New Roman" pitchFamily="18" charset="0"/>
            </a:endParaRPr>
          </a:p>
        </p:txBody>
      </p:sp>
      <p:pic>
        <p:nvPicPr>
          <p:cNvPr id="2" name="Picture 1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39189" y="1793939"/>
            <a:ext cx="1694557" cy="311118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76364" y="2256854"/>
            <a:ext cx="315754" cy="279969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6BFBF8-D964-40AE-B659-B8A5F9F55CE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  <p:transition advTm="3492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910" grpId="0" animBg="1"/>
      <p:bldP spid="165914" grpId="0"/>
      <p:bldP spid="165915" grpId="0"/>
      <p:bldP spid="165916" grpId="0"/>
      <p:bldP spid="1659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have so far?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Previous Linear Methods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Linear classifiers</a:t>
            </a:r>
          </a:p>
          <a:p>
            <a:r>
              <a:rPr lang="en-US" dirty="0">
                <a:solidFill>
                  <a:srgbClr val="00B050"/>
                </a:solidFill>
              </a:rPr>
              <a:t>Does not require linear </a:t>
            </a:r>
            <a:r>
              <a:rPr lang="en-US" dirty="0" err="1">
                <a:solidFill>
                  <a:srgbClr val="00B050"/>
                </a:solidFill>
              </a:rPr>
              <a:t>separability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Minimizes surrogate loss + regularization</a:t>
            </a:r>
          </a:p>
          <a:p>
            <a:r>
              <a:rPr lang="en-US" dirty="0">
                <a:solidFill>
                  <a:srgbClr val="00B050"/>
                </a:solidFill>
              </a:rPr>
              <a:t>Solver: Gradient Descent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SVM (so far…)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Linear classifier</a:t>
            </a:r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Does not require linear </a:t>
            </a:r>
            <a:r>
              <a:rPr lang="en-US" dirty="0" err="1">
                <a:solidFill>
                  <a:srgbClr val="00B050"/>
                </a:solidFill>
              </a:rPr>
              <a:t>separability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Maximizes margin</a:t>
            </a:r>
            <a:br>
              <a:rPr lang="en-US" dirty="0">
                <a:solidFill>
                  <a:srgbClr val="00B050"/>
                </a:solidFill>
              </a:rPr>
            </a:br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Solver: ???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351026" y="5673852"/>
            <a:ext cx="6441948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Getting better… Maybe some information on the solver will help…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F31E24-72CE-4393-AAF7-590BF127B891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67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Slack &amp; Soft Margin SVM</a:t>
            </a: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6"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7"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8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Object 39"/>
          <p:cNvGraphicFramePr>
            <a:graphicFrameLocks noChangeAspect="1"/>
          </p:cNvGraphicFramePr>
          <p:nvPr>
            <p:extLst/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9" name="Equation" r:id="rId9" imgW="965200" imgH="215900" progId="Equation.3">
                  <p:embed/>
                </p:oleObj>
              </mc:Choice>
              <mc:Fallback>
                <p:oleObj name="Equation" r:id="rId9" imgW="965200" imgH="215900" progId="Equation.3">
                  <p:embed/>
                  <p:pic>
                    <p:nvPicPr>
                      <p:cNvPr id="40" name="Object 3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01980" y="5615001"/>
            <a:ext cx="7238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are the slack values for points outside (or on) the margin AND correctly classified? </a:t>
            </a:r>
          </a:p>
        </p:txBody>
      </p:sp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410746" y="3013430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3252701" y="3683360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173416" y="4361715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562315" y="4601079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188723" y="4386618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2487617" y="3766613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550058" y="3441175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912326" y="4259617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39160" y="4381857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934245" y="4159252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117074" y="3931714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894382" y="3843522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748684" y="3685477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962821" y="3372915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538200" y="3013430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736814" y="3321052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272206" y="2783419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723409" y="2176641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355234" y="2252847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Cross 64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6BFBF8-D964-40AE-B659-B8A5F9F55CE1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1516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Slack &amp; Soft Margin SVM</a:t>
            </a: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50"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51"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52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Object 39"/>
          <p:cNvGraphicFramePr>
            <a:graphicFrameLocks noChangeAspect="1"/>
          </p:cNvGraphicFramePr>
          <p:nvPr>
            <p:extLst/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53" name="Equation" r:id="rId9" imgW="965200" imgH="215900" progId="Equation.3">
                  <p:embed/>
                </p:oleObj>
              </mc:Choice>
              <mc:Fallback>
                <p:oleObj name="Equation" r:id="rId9" imgW="965200" imgH="215900" progId="Equation.3">
                  <p:embed/>
                  <p:pic>
                    <p:nvPicPr>
                      <p:cNvPr id="40" name="Object 3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1000" y="5615001"/>
            <a:ext cx="84846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0!  Slack variables have to be &gt;= 0 and if they’re on or beyond the margin then </a:t>
            </a:r>
            <a:r>
              <a:rPr lang="en-US" sz="2400" dirty="0" err="1">
                <a:solidFill>
                  <a:srgbClr val="0000FF"/>
                </a:solidFill>
              </a:rPr>
              <a:t>y</a:t>
            </a:r>
            <a:r>
              <a:rPr lang="en-US" sz="2400" baseline="-25000" dirty="0" err="1">
                <a:solidFill>
                  <a:srgbClr val="0000FF"/>
                </a:solidFill>
              </a:rPr>
              <a:t>i</a:t>
            </a:r>
            <a:r>
              <a:rPr lang="en-US" sz="2400" dirty="0">
                <a:solidFill>
                  <a:srgbClr val="0000FF"/>
                </a:solidFill>
              </a:rPr>
              <a:t>(</a:t>
            </a:r>
            <a:r>
              <a:rPr lang="en-US" sz="2400" dirty="0" err="1">
                <a:solidFill>
                  <a:srgbClr val="0000FF"/>
                </a:solidFill>
              </a:rPr>
              <a:t>wx</a:t>
            </a:r>
            <a:r>
              <a:rPr lang="en-US" sz="2400" baseline="-25000" dirty="0" err="1">
                <a:solidFill>
                  <a:srgbClr val="0000FF"/>
                </a:solidFill>
              </a:rPr>
              <a:t>i</a:t>
            </a:r>
            <a:r>
              <a:rPr lang="en-US" sz="2400" dirty="0" err="1">
                <a:solidFill>
                  <a:srgbClr val="0000FF"/>
                </a:solidFill>
              </a:rPr>
              <a:t>+b</a:t>
            </a:r>
            <a:r>
              <a:rPr lang="en-US" sz="2400" dirty="0">
                <a:solidFill>
                  <a:srgbClr val="0000FF"/>
                </a:solidFill>
              </a:rPr>
              <a:t>) ≥ 1 already</a:t>
            </a:r>
          </a:p>
        </p:txBody>
      </p:sp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410746" y="3013430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3252701" y="3683360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173416" y="4361715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562315" y="4601079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188723" y="4386618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2487617" y="3766613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550058" y="3441175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912326" y="4259617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39160" y="4381857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934245" y="4159252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117074" y="3931714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894382" y="3843522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748684" y="3685477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962821" y="3372915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538200" y="3013430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736814" y="3321052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272206" y="2783419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723409" y="2176641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355234" y="2252847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Cross 64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6BFBF8-D964-40AE-B659-B8A5F9F55CE1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151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Slack &amp; Soft Margin SVM</a:t>
            </a: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4"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5"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6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7" name="Equation" r:id="rId9" imgW="965200" imgH="215900" progId="Equation.3">
                  <p:embed/>
                </p:oleObj>
              </mc:Choice>
              <mc:Fallback>
                <p:oleObj name="Equation" r:id="rId9" imgW="965200" imgH="215900" progId="Equation.3">
                  <p:embed/>
                  <p:pic>
                    <p:nvPicPr>
                      <p:cNvPr id="46" name="Object 4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Box 46"/>
          <p:cNvSpPr txBox="1"/>
          <p:nvPr/>
        </p:nvSpPr>
        <p:spPr>
          <a:xfrm>
            <a:off x="1001980" y="5615001"/>
            <a:ext cx="7238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are the slack values for points inside the margin AND classified correctly?</a:t>
            </a:r>
          </a:p>
        </p:txBody>
      </p:sp>
      <p:sp>
        <p:nvSpPr>
          <p:cNvPr id="48" name="Oval 47"/>
          <p:cNvSpPr/>
          <p:nvPr/>
        </p:nvSpPr>
        <p:spPr>
          <a:xfrm>
            <a:off x="2142156" y="3624618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ross 50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6BFBF8-D964-40AE-B659-B8A5F9F55CE1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5524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Slack &amp; Soft Margin SVM</a:t>
            </a: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12"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13"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14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15" name="Equation" r:id="rId9" imgW="965200" imgH="215900" progId="Equation.3">
                  <p:embed/>
                </p:oleObj>
              </mc:Choice>
              <mc:Fallback>
                <p:oleObj name="Equation" r:id="rId9" imgW="965200" imgH="215900" progId="Equation.3">
                  <p:embed/>
                  <p:pic>
                    <p:nvPicPr>
                      <p:cNvPr id="46" name="Object 4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Box 46"/>
          <p:cNvSpPr txBox="1"/>
          <p:nvPr/>
        </p:nvSpPr>
        <p:spPr>
          <a:xfrm>
            <a:off x="1230579" y="5477420"/>
            <a:ext cx="7238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Difference from the point to the margin.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2306197" y="3808064"/>
            <a:ext cx="177712" cy="140227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Object 41"/>
          <p:cNvGraphicFramePr>
            <a:graphicFrameLocks noChangeAspect="1"/>
          </p:cNvGraphicFramePr>
          <p:nvPr>
            <p:extLst/>
          </p:nvPr>
        </p:nvGraphicFramePr>
        <p:xfrm>
          <a:off x="2483909" y="6107113"/>
          <a:ext cx="2573337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16" name="Equation" r:id="rId11" imgW="1206500" imgH="215900" progId="Equation.3">
                  <p:embed/>
                </p:oleObj>
              </mc:Choice>
              <mc:Fallback>
                <p:oleObj name="Equation" r:id="rId11" imgW="1206500" imgH="215900" progId="Equation.3">
                  <p:embed/>
                  <p:pic>
                    <p:nvPicPr>
                      <p:cNvPr id="42" name="Object 4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483909" y="6107113"/>
                        <a:ext cx="2573337" cy="461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Cross 43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6BFBF8-D964-40AE-B659-B8A5F9F55CE1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9416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Slack &amp; Soft Margin SVM</a:t>
            </a: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22" name="Equation" r:id="rId3" imgW="1435100" imgH="215900" progId="Equation.3">
                  <p:embed/>
                </p:oleObj>
              </mc:Choice>
              <mc:Fallback>
                <p:oleObj name="Equation" r:id="rId3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23" name="Equation" r:id="rId5" imgW="1371600" imgH="304800" progId="Equation.3">
                  <p:embed/>
                </p:oleObj>
              </mc:Choice>
              <mc:Fallback>
                <p:oleObj name="Equation" r:id="rId5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24" name="Equation" r:id="rId7" imgW="381000" imgH="215900" progId="Equation.3">
                  <p:embed/>
                </p:oleObj>
              </mc:Choice>
              <mc:Fallback>
                <p:oleObj name="Equation" r:id="rId7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25" name="Equation" r:id="rId9" imgW="965200" imgH="215900" progId="Equation.3">
                  <p:embed/>
                </p:oleObj>
              </mc:Choice>
              <mc:Fallback>
                <p:oleObj name="Equation" r:id="rId9" imgW="965200" imgH="215900" progId="Equation.3">
                  <p:embed/>
                  <p:pic>
                    <p:nvPicPr>
                      <p:cNvPr id="46" name="Object 4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601897" y="5671445"/>
            <a:ext cx="8258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are the slack values for points that are incorrectly classified?</a:t>
            </a:r>
          </a:p>
        </p:txBody>
      </p:sp>
      <p:sp>
        <p:nvSpPr>
          <p:cNvPr id="45" name="Oval 44"/>
          <p:cNvSpPr/>
          <p:nvPr/>
        </p:nvSpPr>
        <p:spPr>
          <a:xfrm>
            <a:off x="1227756" y="3454056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487617" y="4084463"/>
            <a:ext cx="310445" cy="310445"/>
          </a:xfrm>
          <a:prstGeom prst="ellips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6BFBF8-D964-40AE-B659-B8A5F9F55CE1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080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36"/>
          <p:cNvSpPr>
            <a:spLocks noChangeShapeType="1"/>
          </p:cNvSpPr>
          <p:nvPr/>
        </p:nvSpPr>
        <p:spPr bwMode="auto">
          <a:xfrm flipV="1">
            <a:off x="767382" y="2268011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Slack &amp; Soft Margin SVM</a:t>
            </a: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165285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2" name="AutoShape 7"/>
          <p:cNvSpPr>
            <a:spLocks noChangeArrowheads="1"/>
          </p:cNvSpPr>
          <p:nvPr/>
        </p:nvSpPr>
        <p:spPr bwMode="auto">
          <a:xfrm>
            <a:off x="1078179" y="34792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1230579" y="4025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8495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1382979" y="28823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8495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7" name="AutoShape 12"/>
          <p:cNvSpPr>
            <a:spLocks noChangeArrowheads="1"/>
          </p:cNvSpPr>
          <p:nvPr/>
        </p:nvSpPr>
        <p:spPr bwMode="auto">
          <a:xfrm>
            <a:off x="1001979" y="394917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8" name="AutoShape 13"/>
          <p:cNvSpPr>
            <a:spLocks noChangeArrowheads="1"/>
          </p:cNvSpPr>
          <p:nvPr/>
        </p:nvSpPr>
        <p:spPr bwMode="auto">
          <a:xfrm>
            <a:off x="1848645" y="3441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99" name="AutoShape 14"/>
          <p:cNvSpPr>
            <a:spLocks noChangeArrowheads="1"/>
          </p:cNvSpPr>
          <p:nvPr/>
        </p:nvSpPr>
        <p:spPr bwMode="auto">
          <a:xfrm>
            <a:off x="2665679" y="35554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0" name="AutoShape 15"/>
          <p:cNvSpPr>
            <a:spLocks noChangeArrowheads="1"/>
          </p:cNvSpPr>
          <p:nvPr/>
        </p:nvSpPr>
        <p:spPr bwMode="auto">
          <a:xfrm>
            <a:off x="22973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1" name="AutoShape 16"/>
          <p:cNvSpPr>
            <a:spLocks noChangeArrowheads="1"/>
          </p:cNvSpPr>
          <p:nvPr/>
        </p:nvSpPr>
        <p:spPr bwMode="auto">
          <a:xfrm>
            <a:off x="3287979" y="44825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3" name="AutoShape 18"/>
          <p:cNvSpPr>
            <a:spLocks noChangeArrowheads="1"/>
          </p:cNvSpPr>
          <p:nvPr/>
        </p:nvSpPr>
        <p:spPr bwMode="auto">
          <a:xfrm>
            <a:off x="2602179" y="38729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4" name="AutoShape 19"/>
          <p:cNvSpPr>
            <a:spLocks noChangeArrowheads="1"/>
          </p:cNvSpPr>
          <p:nvPr/>
        </p:nvSpPr>
        <p:spPr bwMode="auto">
          <a:xfrm>
            <a:off x="2033854" y="43666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5" name="AutoShape 20"/>
          <p:cNvSpPr>
            <a:spLocks noChangeArrowheads="1"/>
          </p:cNvSpPr>
          <p:nvPr/>
        </p:nvSpPr>
        <p:spPr bwMode="auto">
          <a:xfrm>
            <a:off x="2678379" y="47111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6" name="AutoShape 21"/>
          <p:cNvSpPr>
            <a:spLocks noChangeArrowheads="1"/>
          </p:cNvSpPr>
          <p:nvPr/>
        </p:nvSpPr>
        <p:spPr bwMode="auto">
          <a:xfrm>
            <a:off x="3364179" y="379677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7" name="AutoShape 22"/>
          <p:cNvSpPr>
            <a:spLocks noChangeArrowheads="1"/>
          </p:cNvSpPr>
          <p:nvPr/>
        </p:nvSpPr>
        <p:spPr bwMode="auto">
          <a:xfrm>
            <a:off x="1849704" y="22838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8" name="AutoShape 23"/>
          <p:cNvSpPr>
            <a:spLocks noChangeArrowheads="1"/>
          </p:cNvSpPr>
          <p:nvPr/>
        </p:nvSpPr>
        <p:spPr bwMode="auto">
          <a:xfrm>
            <a:off x="2459304" y="236008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09" name="AutoShape 24"/>
          <p:cNvSpPr>
            <a:spLocks noChangeArrowheads="1"/>
          </p:cNvSpPr>
          <p:nvPr/>
        </p:nvSpPr>
        <p:spPr bwMode="auto">
          <a:xfrm>
            <a:off x="3526104" y="31220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0" name="AutoShape 25"/>
          <p:cNvSpPr>
            <a:spLocks noChangeArrowheads="1"/>
          </p:cNvSpPr>
          <p:nvPr/>
        </p:nvSpPr>
        <p:spPr bwMode="auto">
          <a:xfrm>
            <a:off x="1338529" y="356658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1" name="AutoShape 26"/>
          <p:cNvSpPr>
            <a:spLocks noChangeArrowheads="1"/>
          </p:cNvSpPr>
          <p:nvPr/>
        </p:nvSpPr>
        <p:spPr bwMode="auto">
          <a:xfrm>
            <a:off x="1059129" y="42730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12" name="AutoShape 27"/>
          <p:cNvSpPr>
            <a:spLocks noChangeArrowheads="1"/>
          </p:cNvSpPr>
          <p:nvPr/>
        </p:nvSpPr>
        <p:spPr bwMode="auto">
          <a:xfrm>
            <a:off x="2602179" y="419682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976932" y="244898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5"/>
          <p:cNvSpPr>
            <a:spLocks noChangeShapeType="1"/>
          </p:cNvSpPr>
          <p:nvPr/>
        </p:nvSpPr>
        <p:spPr bwMode="auto">
          <a:xfrm flipV="1">
            <a:off x="1415082" y="2629961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46005" y="386680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80" name="Equation" r:id="rId4" imgW="1435100" imgH="215900" progId="Equation.3">
                  <p:embed/>
                </p:oleObj>
              </mc:Choice>
              <mc:Fallback>
                <p:oleObj name="Equation" r:id="rId4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46005" y="386680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45032" y="351314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46005" y="297769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81" name="Equation" r:id="rId6" imgW="1371600" imgH="304800" progId="Equation.3">
                  <p:embed/>
                </p:oleObj>
              </mc:Choice>
              <mc:Fallback>
                <p:oleObj name="Equation" r:id="rId6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46005" y="297769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748538" y="427302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82" name="Equation" r:id="rId8" imgW="381000" imgH="215900" progId="Equation.3">
                  <p:embed/>
                </p:oleObj>
              </mc:Choice>
              <mc:Fallback>
                <p:oleObj name="Equation" r:id="rId8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48538" y="427302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252929" y="37424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26105" y="2114199"/>
            <a:ext cx="340339" cy="5157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798062" y="1987908"/>
            <a:ext cx="489917" cy="2571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3376879" y="1639537"/>
          <a:ext cx="21209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83" name="Equation" r:id="rId10" imgW="965200" imgH="215900" progId="Equation.3">
                  <p:embed/>
                </p:oleObj>
              </mc:Choice>
              <mc:Fallback>
                <p:oleObj name="Equation" r:id="rId10" imgW="965200" imgH="215900" progId="Equation.3">
                  <p:embed/>
                  <p:pic>
                    <p:nvPicPr>
                      <p:cNvPr id="46" name="Object 4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376879" y="1639537"/>
                        <a:ext cx="2120900" cy="4746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Straight Connector 39"/>
          <p:cNvCxnSpPr/>
          <p:nvPr/>
        </p:nvCxnSpPr>
        <p:spPr>
          <a:xfrm>
            <a:off x="2122754" y="3866805"/>
            <a:ext cx="468489" cy="360433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347702" y="3578937"/>
            <a:ext cx="589843" cy="446437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ross 43"/>
          <p:cNvSpPr/>
          <p:nvPr/>
        </p:nvSpPr>
        <p:spPr>
          <a:xfrm>
            <a:off x="3410745" y="4502417"/>
            <a:ext cx="398060" cy="417513"/>
          </a:xfrm>
          <a:prstGeom prst="plus">
            <a:avLst>
              <a:gd name="adj" fmla="val 37883"/>
            </a:avLst>
          </a:prstGeom>
          <a:solidFill>
            <a:srgbClr val="0000FF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77902" y="2537886"/>
            <a:ext cx="398060" cy="184150"/>
          </a:xfrm>
          <a:prstGeom prst="rect">
            <a:avLst/>
          </a:prstGeom>
          <a:solidFill>
            <a:srgbClr val="FF000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1937545" y="4062505"/>
            <a:ext cx="315384" cy="210519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831007" y="3638729"/>
            <a:ext cx="249414" cy="174275"/>
          </a:xfrm>
          <a:prstGeom prst="line">
            <a:avLst/>
          </a:prstGeom>
          <a:ln>
            <a:solidFill>
              <a:srgbClr val="008000"/>
            </a:solidFill>
            <a:prstDash val="dash"/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77902" y="5522364"/>
            <a:ext cx="8221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“distance” to the </a:t>
            </a:r>
            <a:r>
              <a:rPr lang="en-US" sz="2400" dirty="0" err="1">
                <a:solidFill>
                  <a:srgbClr val="0000FF"/>
                </a:solidFill>
              </a:rPr>
              <a:t>hyperplane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i="1" dirty="0">
                <a:solidFill>
                  <a:srgbClr val="0000FF"/>
                </a:solidFill>
              </a:rPr>
              <a:t>plus</a:t>
            </a:r>
            <a:r>
              <a:rPr lang="en-US" sz="2400" dirty="0">
                <a:solidFill>
                  <a:srgbClr val="0000FF"/>
                </a:solidFill>
              </a:rPr>
              <a:t> the “distance” to the margin</a:t>
            </a:r>
          </a:p>
        </p:txBody>
      </p:sp>
      <p:graphicFrame>
        <p:nvGraphicFramePr>
          <p:cNvPr id="51" name="Object 50"/>
          <p:cNvGraphicFramePr>
            <a:graphicFrameLocks noChangeAspect="1"/>
          </p:cNvGraphicFramePr>
          <p:nvPr>
            <p:extLst/>
          </p:nvPr>
        </p:nvGraphicFramePr>
        <p:xfrm>
          <a:off x="2767279" y="6107113"/>
          <a:ext cx="2573337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84" name="Equation" r:id="rId12" imgW="1206500" imgH="215900" progId="Equation.3">
                  <p:embed/>
                </p:oleObj>
              </mc:Choice>
              <mc:Fallback>
                <p:oleObj name="Equation" r:id="rId12" imgW="1206500" imgH="215900" progId="Equation.3">
                  <p:embed/>
                  <p:pic>
                    <p:nvPicPr>
                      <p:cNvPr id="51" name="Object 50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767279" y="6107113"/>
                        <a:ext cx="2573337" cy="461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6BFBF8-D964-40AE-B659-B8A5F9F55CE1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792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Slack &amp; Soft Margin SVM</a:t>
            </a:r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2863672" y="264254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90" name="Equation" r:id="rId4" imgW="1435100" imgH="215900" progId="Equation.3">
                  <p:embed/>
                </p:oleObj>
              </mc:Choice>
              <mc:Fallback>
                <p:oleObj name="Equation" r:id="rId4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63672" y="264254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2162699" y="228888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2863672" y="175343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91" name="Equation" r:id="rId6" imgW="1371600" imgH="304800" progId="Equation.3">
                  <p:embed/>
                </p:oleObj>
              </mc:Choice>
              <mc:Fallback>
                <p:oleObj name="Equation" r:id="rId6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63672" y="175343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4166205" y="304876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92" name="Equation" r:id="rId8" imgW="381000" imgH="215900" progId="Equation.3">
                  <p:embed/>
                </p:oleObj>
              </mc:Choice>
              <mc:Fallback>
                <p:oleObj name="Equation" r:id="rId8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66205" y="304876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/>
          </p:nvPr>
        </p:nvGraphicFramePr>
        <p:xfrm>
          <a:off x="1488547" y="4427009"/>
          <a:ext cx="5689600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93" name="Equation" r:id="rId10" imgW="2641600" imgH="571500" progId="Equation.3">
                  <p:embed/>
                </p:oleObj>
              </mc:Choice>
              <mc:Fallback>
                <p:oleObj name="Equation" r:id="rId10" imgW="2641600" imgH="571500" progId="Equation.3">
                  <p:embed/>
                  <p:pic>
                    <p:nvPicPr>
                      <p:cNvPr id="53" name="Object 52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488547" y="4427009"/>
                        <a:ext cx="5689600" cy="1231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Connector 8"/>
          <p:cNvCxnSpPr/>
          <p:nvPr/>
        </p:nvCxnSpPr>
        <p:spPr>
          <a:xfrm>
            <a:off x="612648" y="3880555"/>
            <a:ext cx="7896352" cy="1411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6BFBF8-D964-40AE-B659-B8A5F9F55CE1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89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Slack &amp; Soft Margin SVM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488547" y="1633009"/>
          <a:ext cx="5689600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00" name="Equation" r:id="rId3" imgW="2641600" imgH="571500" progId="Equation.3">
                  <p:embed/>
                </p:oleObj>
              </mc:Choice>
              <mc:Fallback>
                <p:oleObj name="Equation" r:id="rId3" imgW="2641600" imgH="5715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88547" y="1633009"/>
                        <a:ext cx="5689600" cy="1231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wn Arrow 4"/>
          <p:cNvSpPr/>
          <p:nvPr/>
        </p:nvSpPr>
        <p:spPr>
          <a:xfrm>
            <a:off x="3570111" y="3231444"/>
            <a:ext cx="987778" cy="1072445"/>
          </a:xfrm>
          <a:prstGeom prst="downArrow">
            <a:avLst/>
          </a:prstGeom>
          <a:solidFill>
            <a:srgbClr val="DD8047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636838" y="4708525"/>
          <a:ext cx="3638550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01" name="Equation" r:id="rId5" imgW="1689100" imgH="215900" progId="Equation.3">
                  <p:embed/>
                </p:oleObj>
              </mc:Choice>
              <mc:Fallback>
                <p:oleObj name="Equation" r:id="rId5" imgW="1689100" imgH="2159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36838" y="4708525"/>
                        <a:ext cx="3638550" cy="465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992614" y="5283906"/>
          <a:ext cx="2187575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02" name="Equation" r:id="rId7" imgW="1016000" imgH="203200" progId="Equation.3">
                  <p:embed/>
                </p:oleObj>
              </mc:Choice>
              <mc:Fallback>
                <p:oleObj name="Equation" r:id="rId7" imgW="1016000" imgH="203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92614" y="5283906"/>
                        <a:ext cx="2187575" cy="436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636838" y="6067778"/>
            <a:ext cx="3004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Does this look familiar?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6BFBF8-D964-40AE-B659-B8A5F9F55CE1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68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Hinge loss!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035423" y="2170113"/>
          <a:ext cx="2354263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34" name="Equation" r:id="rId3" imgW="1155700" imgH="241300" progId="Equation.3">
                  <p:embed/>
                </p:oleObj>
              </mc:Choice>
              <mc:Fallback>
                <p:oleObj name="Equation" r:id="rId3" imgW="1155700" imgH="2413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35423" y="2170113"/>
                        <a:ext cx="2354263" cy="490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44812" y="2079764"/>
            <a:ext cx="1435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0/1 loss: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93715" y="3199115"/>
            <a:ext cx="1086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Hinge: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049534" y="3220811"/>
          <a:ext cx="2897187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35" name="Equation" r:id="rId5" imgW="1422400" imgH="203200" progId="Equation.3">
                  <p:embed/>
                </p:oleObj>
              </mc:Choice>
              <mc:Fallback>
                <p:oleObj name="Equation" r:id="rId5" imgW="1422400" imgH="203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49534" y="3220811"/>
                        <a:ext cx="2897187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324344" y="4132567"/>
            <a:ext cx="1924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Exponential: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4140687" y="4211816"/>
          <a:ext cx="2354263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36" name="Equation" r:id="rId7" imgW="1155700" imgH="203200" progId="Equation.3">
                  <p:embed/>
                </p:oleObj>
              </mc:Choice>
              <mc:Fallback>
                <p:oleObj name="Equation" r:id="rId7" imgW="1155700" imgH="2032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40687" y="4211816"/>
                        <a:ext cx="2354263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169683" y="5225691"/>
            <a:ext cx="2090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Squared loss: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4140687" y="5282359"/>
          <a:ext cx="2147888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37" name="Equation" r:id="rId9" imgW="1054100" imgH="228600" progId="Equation.3">
                  <p:embed/>
                </p:oleObj>
              </mc:Choice>
              <mc:Fallback>
                <p:oleObj name="Equation" r:id="rId9" imgW="1054100" imgH="2286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40687" y="5282359"/>
                        <a:ext cx="2147888" cy="465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1665111" y="3080230"/>
            <a:ext cx="5475111" cy="667329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6BFBF8-D964-40AE-B659-B8A5F9F55CE1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9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Linear Separators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679575"/>
            <a:ext cx="8229600" cy="652463"/>
          </a:xfrm>
        </p:spPr>
        <p:txBody>
          <a:bodyPr>
            <a:normAutofit fontScale="70000" lnSpcReduction="20000"/>
          </a:bodyPr>
          <a:lstStyle/>
          <a:p>
            <a:pPr eaLnBrk="1" hangingPunct="1"/>
            <a:r>
              <a:rPr lang="en-US" sz="2800" dirty="0"/>
              <a:t>Which of these linear separators would PLA or Pocket Algorithm give?</a:t>
            </a:r>
          </a:p>
          <a:p>
            <a:pPr eaLnBrk="1" hangingPunct="1"/>
            <a:r>
              <a:rPr lang="en-US" sz="2800" dirty="0"/>
              <a:t>Which of these linear separators is the “best”? Why? </a:t>
            </a:r>
          </a:p>
        </p:txBody>
      </p:sp>
      <p:sp>
        <p:nvSpPr>
          <p:cNvPr id="12292" name="Line 4"/>
          <p:cNvSpPr>
            <a:spLocks noChangeShapeType="1"/>
          </p:cNvSpPr>
          <p:nvPr/>
        </p:nvSpPr>
        <p:spPr bwMode="auto">
          <a:xfrm flipV="1">
            <a:off x="2606675" y="2825750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293" name="Line 5"/>
          <p:cNvSpPr>
            <a:spLocks noChangeShapeType="1"/>
          </p:cNvSpPr>
          <p:nvPr/>
        </p:nvSpPr>
        <p:spPr bwMode="auto">
          <a:xfrm flipV="1">
            <a:off x="2471738" y="5751513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294" name="AutoShape 6"/>
          <p:cNvSpPr>
            <a:spLocks noChangeArrowheads="1"/>
          </p:cNvSpPr>
          <p:nvPr/>
        </p:nvSpPr>
        <p:spPr bwMode="auto">
          <a:xfrm>
            <a:off x="3646488" y="35814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295" name="AutoShape 7"/>
          <p:cNvSpPr>
            <a:spLocks noChangeArrowheads="1"/>
          </p:cNvSpPr>
          <p:nvPr/>
        </p:nvSpPr>
        <p:spPr bwMode="auto">
          <a:xfrm>
            <a:off x="3071813" y="39385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296" name="AutoShape 8"/>
          <p:cNvSpPr>
            <a:spLocks noChangeArrowheads="1"/>
          </p:cNvSpPr>
          <p:nvPr/>
        </p:nvSpPr>
        <p:spPr bwMode="auto">
          <a:xfrm>
            <a:off x="3224213" y="44846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297" name="AutoShape 9"/>
          <p:cNvSpPr>
            <a:spLocks noChangeArrowheads="1"/>
          </p:cNvSpPr>
          <p:nvPr/>
        </p:nvSpPr>
        <p:spPr bwMode="auto">
          <a:xfrm>
            <a:off x="2843213" y="49418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298" name="AutoShape 10"/>
          <p:cNvSpPr>
            <a:spLocks noChangeArrowheads="1"/>
          </p:cNvSpPr>
          <p:nvPr/>
        </p:nvSpPr>
        <p:spPr bwMode="auto">
          <a:xfrm>
            <a:off x="3376613" y="33416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299" name="AutoShape 11"/>
          <p:cNvSpPr>
            <a:spLocks noChangeArrowheads="1"/>
          </p:cNvSpPr>
          <p:nvPr/>
        </p:nvSpPr>
        <p:spPr bwMode="auto">
          <a:xfrm>
            <a:off x="2843213" y="42560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00" name="AutoShape 12"/>
          <p:cNvSpPr>
            <a:spLocks noChangeArrowheads="1"/>
          </p:cNvSpPr>
          <p:nvPr/>
        </p:nvSpPr>
        <p:spPr bwMode="auto">
          <a:xfrm>
            <a:off x="2995613" y="44084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01" name="AutoShape 13"/>
          <p:cNvSpPr>
            <a:spLocks noChangeArrowheads="1"/>
          </p:cNvSpPr>
          <p:nvPr/>
        </p:nvSpPr>
        <p:spPr bwMode="auto">
          <a:xfrm>
            <a:off x="3757613" y="40274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02" name="AutoShape 14"/>
          <p:cNvSpPr>
            <a:spLocks noChangeArrowheads="1"/>
          </p:cNvSpPr>
          <p:nvPr/>
        </p:nvSpPr>
        <p:spPr bwMode="auto">
          <a:xfrm>
            <a:off x="4659313" y="40147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03" name="AutoShape 15"/>
          <p:cNvSpPr>
            <a:spLocks noChangeArrowheads="1"/>
          </p:cNvSpPr>
          <p:nvPr/>
        </p:nvSpPr>
        <p:spPr bwMode="auto">
          <a:xfrm>
            <a:off x="4291013" y="49418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04" name="AutoShape 16"/>
          <p:cNvSpPr>
            <a:spLocks noChangeArrowheads="1"/>
          </p:cNvSpPr>
          <p:nvPr/>
        </p:nvSpPr>
        <p:spPr bwMode="auto">
          <a:xfrm>
            <a:off x="5281613" y="49418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05" name="AutoShape 17"/>
          <p:cNvSpPr>
            <a:spLocks noChangeArrowheads="1"/>
          </p:cNvSpPr>
          <p:nvPr/>
        </p:nvSpPr>
        <p:spPr bwMode="auto">
          <a:xfrm>
            <a:off x="3973513" y="54625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06" name="AutoShape 18"/>
          <p:cNvSpPr>
            <a:spLocks noChangeArrowheads="1"/>
          </p:cNvSpPr>
          <p:nvPr/>
        </p:nvSpPr>
        <p:spPr bwMode="auto">
          <a:xfrm>
            <a:off x="4595813" y="4332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07" name="AutoShape 19"/>
          <p:cNvSpPr>
            <a:spLocks noChangeArrowheads="1"/>
          </p:cNvSpPr>
          <p:nvPr/>
        </p:nvSpPr>
        <p:spPr bwMode="auto">
          <a:xfrm>
            <a:off x="3973513" y="47767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08" name="AutoShape 20"/>
          <p:cNvSpPr>
            <a:spLocks noChangeArrowheads="1"/>
          </p:cNvSpPr>
          <p:nvPr/>
        </p:nvSpPr>
        <p:spPr bwMode="auto">
          <a:xfrm>
            <a:off x="4672013" y="51704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09" name="AutoShape 21"/>
          <p:cNvSpPr>
            <a:spLocks noChangeArrowheads="1"/>
          </p:cNvSpPr>
          <p:nvPr/>
        </p:nvSpPr>
        <p:spPr bwMode="auto">
          <a:xfrm>
            <a:off x="5357813" y="42560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10" name="Line 22"/>
          <p:cNvSpPr>
            <a:spLocks noChangeShapeType="1"/>
          </p:cNvSpPr>
          <p:nvPr/>
        </p:nvSpPr>
        <p:spPr bwMode="auto">
          <a:xfrm flipV="1">
            <a:off x="2919413" y="3048000"/>
            <a:ext cx="2676525" cy="24272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11" name="AutoShape 23"/>
          <p:cNvSpPr>
            <a:spLocks noChangeArrowheads="1"/>
          </p:cNvSpPr>
          <p:nvPr/>
        </p:nvSpPr>
        <p:spPr bwMode="auto">
          <a:xfrm>
            <a:off x="3843338" y="27432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12" name="AutoShape 24"/>
          <p:cNvSpPr>
            <a:spLocks noChangeArrowheads="1"/>
          </p:cNvSpPr>
          <p:nvPr/>
        </p:nvSpPr>
        <p:spPr bwMode="auto">
          <a:xfrm>
            <a:off x="4452938" y="28194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13" name="AutoShape 25"/>
          <p:cNvSpPr>
            <a:spLocks noChangeArrowheads="1"/>
          </p:cNvSpPr>
          <p:nvPr/>
        </p:nvSpPr>
        <p:spPr bwMode="auto">
          <a:xfrm>
            <a:off x="5519738" y="35814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14" name="Line 27"/>
          <p:cNvSpPr>
            <a:spLocks noChangeShapeType="1"/>
          </p:cNvSpPr>
          <p:nvPr/>
        </p:nvSpPr>
        <p:spPr bwMode="auto">
          <a:xfrm flipV="1">
            <a:off x="3071813" y="2743200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15" name="Line 28"/>
          <p:cNvSpPr>
            <a:spLocks noChangeShapeType="1"/>
          </p:cNvSpPr>
          <p:nvPr/>
        </p:nvSpPr>
        <p:spPr bwMode="auto">
          <a:xfrm flipV="1">
            <a:off x="2700338" y="3048000"/>
            <a:ext cx="2971800" cy="22860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16" name="Line 29"/>
          <p:cNvSpPr>
            <a:spLocks noChangeShapeType="1"/>
          </p:cNvSpPr>
          <p:nvPr/>
        </p:nvSpPr>
        <p:spPr bwMode="auto">
          <a:xfrm flipV="1">
            <a:off x="3233738" y="2819400"/>
            <a:ext cx="1828800" cy="28956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17" name="Line 30"/>
          <p:cNvSpPr>
            <a:spLocks noChangeShapeType="1"/>
          </p:cNvSpPr>
          <p:nvPr/>
        </p:nvSpPr>
        <p:spPr bwMode="auto">
          <a:xfrm flipV="1">
            <a:off x="3005138" y="2743200"/>
            <a:ext cx="1828800" cy="28956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18" name="Line 31"/>
          <p:cNvSpPr>
            <a:spLocks noChangeShapeType="1"/>
          </p:cNvSpPr>
          <p:nvPr/>
        </p:nvSpPr>
        <p:spPr bwMode="auto">
          <a:xfrm flipV="1">
            <a:off x="2852738" y="2895600"/>
            <a:ext cx="2667000" cy="25908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6BFBF8-D964-40AE-B659-B8A5F9F55CE1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  <p:transition advTm="3492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Unconstrained Optimization </a:t>
            </a:r>
            <a:br>
              <a:rPr lang="en-US" dirty="0"/>
            </a:br>
            <a:r>
              <a:rPr lang="en-US" dirty="0"/>
              <a:t>(Bonus #2!)</a:t>
            </a:r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944561" y="2642545"/>
          <a:ext cx="3062996" cy="46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05" name="Equation" r:id="rId4" imgW="1435100" imgH="215900" progId="Equation.3">
                  <p:embed/>
                </p:oleObj>
              </mc:Choice>
              <mc:Fallback>
                <p:oleObj name="Equation" r:id="rId4" imgW="14351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4561" y="2642545"/>
                        <a:ext cx="3062996" cy="460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243588" y="2288881"/>
            <a:ext cx="1404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subject to:</a:t>
            </a: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944561" y="1753432"/>
          <a:ext cx="3062997" cy="67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06" name="Equation" r:id="rId6" imgW="1371600" imgH="304800" progId="Equation.3">
                  <p:embed/>
                </p:oleObj>
              </mc:Choice>
              <mc:Fallback>
                <p:oleObj name="Equation" r:id="rId6" imgW="1371600" imgH="304800" progId="Equation.3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44561" y="1753432"/>
                        <a:ext cx="3062997" cy="67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2247094" y="3048764"/>
          <a:ext cx="820128" cy="46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07" name="Equation" r:id="rId8" imgW="381000" imgH="215900" progId="Equation.3">
                  <p:embed/>
                </p:oleObj>
              </mc:Choice>
              <mc:Fallback>
                <p:oleObj name="Equation" r:id="rId8" imgW="381000" imgH="215900" progId="Equation.3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47094" y="3048764"/>
                        <a:ext cx="820128" cy="46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5000498" y="2285408"/>
          <a:ext cx="3638550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08" name="Equation" r:id="rId10" imgW="1689100" imgH="215900" progId="Equation.3">
                  <p:embed/>
                </p:oleObj>
              </mc:Choice>
              <mc:Fallback>
                <p:oleObj name="Equation" r:id="rId10" imgW="1689100" imgH="2159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000498" y="2285408"/>
                        <a:ext cx="3638550" cy="465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own Arrow 8"/>
          <p:cNvSpPr/>
          <p:nvPr/>
        </p:nvSpPr>
        <p:spPr>
          <a:xfrm>
            <a:off x="4078111" y="3942418"/>
            <a:ext cx="987778" cy="1072445"/>
          </a:xfrm>
          <a:prstGeom prst="downArrow">
            <a:avLst/>
          </a:prstGeom>
          <a:solidFill>
            <a:srgbClr val="DD8047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6701699"/>
              </p:ext>
            </p:extLst>
          </p:nvPr>
        </p:nvGraphicFramePr>
        <p:xfrm>
          <a:off x="1338263" y="5081235"/>
          <a:ext cx="5897562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09" name="Equation" r:id="rId12" imgW="2641600" imgH="304800" progId="Equation.3">
                  <p:embed/>
                </p:oleObj>
              </mc:Choice>
              <mc:Fallback>
                <p:oleObj name="Equation" r:id="rId12" imgW="2641600" imgH="3048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338263" y="5081235"/>
                        <a:ext cx="5897562" cy="677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55766" y="6038334"/>
            <a:ext cx="3062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Unconstrained problem!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28538" y="3419198"/>
            <a:ext cx="4686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Do we need the constraints still?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6BFBF8-D964-40AE-B659-B8A5F9F55CE1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758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SVM Solver #1: Gradient Descent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3400778" y="1708150"/>
          <a:ext cx="4706938" cy="67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21" name="Equation" r:id="rId3" imgW="2108200" imgH="304800" progId="Equation.3">
                  <p:embed/>
                </p:oleObj>
              </mc:Choice>
              <mc:Fallback>
                <p:oleObj name="Equation" r:id="rId3" imgW="2108200" imgH="3048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00778" y="1708150"/>
                        <a:ext cx="4706938" cy="677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400778" y="2819752"/>
          <a:ext cx="4735512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22" name="Equation" r:id="rId5" imgW="2120900" imgH="393700" progId="Equation.3">
                  <p:embed/>
                </p:oleObj>
              </mc:Choice>
              <mc:Fallback>
                <p:oleObj name="Equation" r:id="rId5" imgW="2120900" imgH="3937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00778" y="2819752"/>
                        <a:ext cx="4735512" cy="874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51556" y="2862086"/>
            <a:ext cx="2631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multiply through by 1/C</a:t>
            </a:r>
          </a:p>
          <a:p>
            <a:r>
              <a:rPr lang="en-US" sz="2000" dirty="0">
                <a:solidFill>
                  <a:srgbClr val="0000FF"/>
                </a:solidFill>
              </a:rPr>
              <a:t>and rearrange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595688" y="4071938"/>
          <a:ext cx="464978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23" name="Equation" r:id="rId7" imgW="2082800" imgH="304800" progId="Equation.3">
                  <p:embed/>
                </p:oleObj>
              </mc:Choice>
              <mc:Fallback>
                <p:oleObj name="Equation" r:id="rId7" imgW="2082800" imgH="3048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95688" y="4071938"/>
                        <a:ext cx="4649787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530349" y="4216429"/>
            <a:ext cx="1361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let </a:t>
            </a:r>
            <a:r>
              <a:rPr lang="en-US" sz="2000" dirty="0" err="1">
                <a:solidFill>
                  <a:srgbClr val="0000FF"/>
                </a:solidFill>
              </a:rPr>
              <a:t>λ</a:t>
            </a:r>
            <a:r>
              <a:rPr lang="en-US" sz="2000" dirty="0">
                <a:solidFill>
                  <a:srgbClr val="0000FF"/>
                </a:solidFill>
              </a:rPr>
              <a:t>=1/C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864" y="5841039"/>
            <a:ext cx="1604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hinge loss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998895" y="4838091"/>
            <a:ext cx="1721556" cy="100294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638545" y="5993439"/>
            <a:ext cx="2468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L2 regularization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7724229" y="4748213"/>
            <a:ext cx="52743" cy="109282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6BFBF8-D964-40AE-B659-B8A5F9F55CE1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50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have so far?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Previous Linear Methods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Linear classifiers</a:t>
            </a:r>
          </a:p>
          <a:p>
            <a:r>
              <a:rPr lang="en-US" dirty="0">
                <a:solidFill>
                  <a:srgbClr val="00B050"/>
                </a:solidFill>
              </a:rPr>
              <a:t>Does not require linear </a:t>
            </a:r>
            <a:r>
              <a:rPr lang="en-US" dirty="0" err="1">
                <a:solidFill>
                  <a:srgbClr val="00B050"/>
                </a:solidFill>
              </a:rPr>
              <a:t>separability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Minimizes surrogate loss + regularization</a:t>
            </a:r>
          </a:p>
          <a:p>
            <a:r>
              <a:rPr lang="en-US" dirty="0"/>
              <a:t>Solver: Gradient Descent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SVM (so far…)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Linear classifier</a:t>
            </a:r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Does not require linear </a:t>
            </a:r>
            <a:r>
              <a:rPr lang="en-US" dirty="0" err="1">
                <a:solidFill>
                  <a:srgbClr val="00B050"/>
                </a:solidFill>
              </a:rPr>
              <a:t>separability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Maximizes margin</a:t>
            </a:r>
            <a:br>
              <a:rPr lang="en-US" dirty="0">
                <a:solidFill>
                  <a:srgbClr val="00B050"/>
                </a:solidFill>
              </a:rPr>
            </a:br>
            <a:endParaRPr lang="en-US" dirty="0">
              <a:solidFill>
                <a:srgbClr val="00B050"/>
              </a:solidFill>
            </a:endParaRPr>
          </a:p>
          <a:p>
            <a:r>
              <a:rPr lang="en-US" dirty="0"/>
              <a:t>Solver: Gradient Descent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351026" y="5673852"/>
            <a:ext cx="6441948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Let’s explore another approach to solving SVMs…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F31E24-72CE-4393-AAF7-590BF127B891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62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Constrained Quadratic Optimization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2830068"/>
            <a:ext cx="8229600" cy="3296095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Need to optimize a </a:t>
            </a:r>
            <a:r>
              <a:rPr lang="en-US" sz="2800" i="1" dirty="0"/>
              <a:t>quadratic</a:t>
            </a:r>
            <a:r>
              <a:rPr lang="en-US" sz="2800" dirty="0"/>
              <a:t> function subject to </a:t>
            </a:r>
            <a:r>
              <a:rPr lang="en-US" sz="2800" i="1" dirty="0"/>
              <a:t>linear</a:t>
            </a:r>
            <a:r>
              <a:rPr lang="en-US" sz="2800" dirty="0"/>
              <a:t> constraints.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Several (non-trivial) algorithms exist for this</a:t>
            </a:r>
          </a:p>
          <a:p>
            <a:pPr>
              <a:lnSpc>
                <a:spcPct val="90000"/>
              </a:lnSpc>
            </a:pPr>
            <a:endParaRPr lang="en-US" sz="2800" dirty="0"/>
          </a:p>
          <a:p>
            <a:pPr>
              <a:lnSpc>
                <a:spcPct val="90000"/>
              </a:lnSpc>
            </a:pPr>
            <a:r>
              <a:rPr lang="en-US" sz="2800" dirty="0"/>
              <a:t>One approach transforms the original (primal) problem into its dual form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Variables become constraints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Constraints become variables</a:t>
            </a:r>
          </a:p>
          <a:p>
            <a:pPr lvl="2">
              <a:lnSpc>
                <a:spcPct val="90000"/>
              </a:lnSpc>
            </a:pPr>
            <a:endParaRPr lang="en-US" sz="2000" dirty="0"/>
          </a:p>
          <a:p>
            <a:endParaRPr lang="en-US" dirty="0"/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1263841" y="1601280"/>
            <a:ext cx="6438900" cy="1152525"/>
          </a:xfrm>
          <a:prstGeom prst="rect">
            <a:avLst/>
          </a:prstGeom>
          <a:noFill/>
          <a:ln w="25400" algn="ctr">
            <a:solidFill>
              <a:srgbClr val="008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000">
                <a:latin typeface="Times New Roman" pitchFamily="18" charset="0"/>
              </a:rPr>
              <a:t>Find </a:t>
            </a:r>
            <a:r>
              <a:rPr lang="en-US" sz="2000" b="1">
                <a:latin typeface="Times New Roman" pitchFamily="18" charset="0"/>
              </a:rPr>
              <a:t>w</a:t>
            </a:r>
            <a:r>
              <a:rPr lang="en-US" sz="2000">
                <a:latin typeface="Times New Roman" pitchFamily="18" charset="0"/>
              </a:rPr>
              <a:t> and b such that</a:t>
            </a:r>
          </a:p>
          <a:p>
            <a:pPr eaLnBrk="1" hangingPunct="1"/>
            <a:r>
              <a:rPr lang="el-GR" sz="2000" b="1"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000" b="1">
                <a:latin typeface="Times New Roman" pitchFamily="18" charset="0"/>
                <a:cs typeface="Times New Roman" pitchFamily="18" charset="0"/>
              </a:rPr>
              <a:t> =</a:t>
            </a:r>
            <a:r>
              <a:rPr lang="en-US" sz="2000" b="1">
                <a:latin typeface="Times New Roman" pitchFamily="18" charset="0"/>
              </a:rPr>
              <a:t>w</a:t>
            </a:r>
            <a:r>
              <a:rPr lang="en-US" sz="2000" baseline="30000">
                <a:latin typeface="Times New Roman" pitchFamily="18" charset="0"/>
              </a:rPr>
              <a:t>T</a:t>
            </a:r>
            <a:r>
              <a:rPr lang="en-US" sz="2000" b="1">
                <a:latin typeface="Times New Roman" pitchFamily="18" charset="0"/>
              </a:rPr>
              <a:t>w</a:t>
            </a:r>
            <a:r>
              <a:rPr lang="en-US" sz="2000">
                <a:latin typeface="Times New Roman" pitchFamily="18" charset="0"/>
              </a:rPr>
              <a:t> + </a:t>
            </a:r>
            <a:r>
              <a:rPr lang="en-US" sz="2000" i="1">
                <a:latin typeface="Times New Roman" pitchFamily="18" charset="0"/>
              </a:rPr>
              <a:t>C</a:t>
            </a:r>
            <a:r>
              <a:rPr lang="el-GR" sz="2400">
                <a:latin typeface="Times New Roman" pitchFamily="18" charset="0"/>
              </a:rPr>
              <a:t>Σ</a:t>
            </a:r>
            <a:r>
              <a:rPr lang="el-GR" sz="2000" i="1">
                <a:latin typeface="Times New Roman" pitchFamily="18" charset="0"/>
              </a:rPr>
              <a:t>ξ</a:t>
            </a:r>
            <a:r>
              <a:rPr lang="en-US" sz="2000" i="1" baseline="-25000">
                <a:latin typeface="Times New Roman" pitchFamily="18" charset="0"/>
              </a:rPr>
              <a:t>i   </a:t>
            </a:r>
            <a:r>
              <a:rPr lang="en-US" sz="2000">
                <a:latin typeface="Times New Roman" pitchFamily="18" charset="0"/>
              </a:rPr>
              <a:t> is minimized </a:t>
            </a:r>
          </a:p>
          <a:p>
            <a:pPr eaLnBrk="1" hangingPunct="1"/>
            <a:r>
              <a:rPr lang="en-US" sz="2000">
                <a:latin typeface="Times New Roman" pitchFamily="18" charset="0"/>
              </a:rPr>
              <a:t>and for all (</a:t>
            </a:r>
            <a:r>
              <a:rPr lang="en-US" sz="2000" b="1">
                <a:latin typeface="Times New Roman" pitchFamily="18" charset="0"/>
              </a:rPr>
              <a:t>x</a:t>
            </a:r>
            <a:r>
              <a:rPr lang="en-US" sz="2000" i="1" baseline="-25000">
                <a:latin typeface="Times New Roman" pitchFamily="18" charset="0"/>
              </a:rPr>
              <a:t>i</a:t>
            </a:r>
            <a:r>
              <a:rPr lang="en-US" sz="2000" b="1">
                <a:latin typeface="Times New Roman" pitchFamily="18" charset="0"/>
              </a:rPr>
              <a:t> </a:t>
            </a:r>
            <a:r>
              <a:rPr lang="en-US" sz="2000">
                <a:latin typeface="Times New Roman" pitchFamily="18" charset="0"/>
              </a:rPr>
              <a:t>,</a:t>
            </a:r>
            <a:r>
              <a:rPr lang="en-US" sz="2000" i="1">
                <a:latin typeface="Times New Roman" pitchFamily="18" charset="0"/>
              </a:rPr>
              <a:t>y</a:t>
            </a:r>
            <a:r>
              <a:rPr lang="en-US" sz="2000" i="1" baseline="-25000">
                <a:latin typeface="Times New Roman" pitchFamily="18" charset="0"/>
              </a:rPr>
              <a:t>i</a:t>
            </a:r>
            <a:r>
              <a:rPr lang="en-US" sz="2000">
                <a:latin typeface="Times New Roman" pitchFamily="18" charset="0"/>
              </a:rPr>
              <a:t>)</a:t>
            </a:r>
            <a:r>
              <a:rPr lang="ru-RU" sz="2000">
                <a:latin typeface="Times New Roman" pitchFamily="18" charset="0"/>
              </a:rPr>
              <a:t>,</a:t>
            </a:r>
            <a:r>
              <a:rPr lang="en-US" sz="2000">
                <a:latin typeface="Times New Roman" pitchFamily="18" charset="0"/>
              </a:rPr>
              <a:t> </a:t>
            </a:r>
            <a:r>
              <a:rPr lang="en-US" sz="2000" i="1">
                <a:latin typeface="Times New Roman" pitchFamily="18" charset="0"/>
              </a:rPr>
              <a:t>i</a:t>
            </a:r>
            <a:r>
              <a:rPr lang="en-US" sz="2000">
                <a:latin typeface="Times New Roman" pitchFamily="18" charset="0"/>
              </a:rPr>
              <a:t>=1..</a:t>
            </a:r>
            <a:r>
              <a:rPr lang="en-US" sz="2000" i="1">
                <a:latin typeface="Times New Roman" pitchFamily="18" charset="0"/>
              </a:rPr>
              <a:t>n</a:t>
            </a:r>
            <a:r>
              <a:rPr lang="ru-RU" sz="2000" i="1">
                <a:latin typeface="Times New Roman" pitchFamily="18" charset="0"/>
              </a:rPr>
              <a:t> </a:t>
            </a:r>
            <a:r>
              <a:rPr lang="en-US" sz="2000">
                <a:latin typeface="Times New Roman" pitchFamily="18" charset="0"/>
              </a:rPr>
              <a:t>:       </a:t>
            </a:r>
            <a:r>
              <a:rPr lang="en-US" sz="2000" i="1">
                <a:latin typeface="Times New Roman" pitchFamily="18" charset="0"/>
              </a:rPr>
              <a:t>y</a:t>
            </a:r>
            <a:r>
              <a:rPr lang="en-US" sz="2000" i="1" baseline="-25000">
                <a:latin typeface="Times New Roman" pitchFamily="18" charset="0"/>
              </a:rPr>
              <a:t>i</a:t>
            </a:r>
            <a:r>
              <a:rPr lang="en-US" sz="2000">
                <a:latin typeface="Times New Roman" pitchFamily="18" charset="0"/>
              </a:rPr>
              <a:t> (</a:t>
            </a:r>
            <a:r>
              <a:rPr lang="en-US" sz="2000" b="1">
                <a:latin typeface="Times New Roman" pitchFamily="18" charset="0"/>
              </a:rPr>
              <a:t>w</a:t>
            </a:r>
            <a:r>
              <a:rPr lang="en-US" sz="2000" b="1" baseline="30000">
                <a:latin typeface="Times New Roman" pitchFamily="18" charset="0"/>
              </a:rPr>
              <a:t>T</a:t>
            </a:r>
            <a:r>
              <a:rPr lang="en-US" sz="2000" b="1">
                <a:latin typeface="Times New Roman" pitchFamily="18" charset="0"/>
              </a:rPr>
              <a:t>x</a:t>
            </a:r>
            <a:r>
              <a:rPr lang="en-US" sz="2000" i="1" baseline="-25000">
                <a:latin typeface="Times New Roman" pitchFamily="18" charset="0"/>
              </a:rPr>
              <a:t>i</a:t>
            </a:r>
            <a:r>
              <a:rPr lang="en-US" sz="2000" b="1">
                <a:latin typeface="Times New Roman" pitchFamily="18" charset="0"/>
              </a:rPr>
              <a:t> </a:t>
            </a:r>
            <a:r>
              <a:rPr lang="en-US" sz="2000">
                <a:latin typeface="Times New Roman" pitchFamily="18" charset="0"/>
              </a:rPr>
              <a:t>+ </a:t>
            </a:r>
            <a:r>
              <a:rPr lang="en-US" sz="2000" i="1">
                <a:latin typeface="Times New Roman" pitchFamily="18" charset="0"/>
              </a:rPr>
              <a:t>b</a:t>
            </a:r>
            <a:r>
              <a:rPr lang="en-US" sz="2000">
                <a:latin typeface="Times New Roman" pitchFamily="18" charset="0"/>
              </a:rPr>
              <a:t>)</a:t>
            </a:r>
            <a:r>
              <a:rPr lang="en-US" sz="2000" b="1">
                <a:latin typeface="Times New Roman" pitchFamily="18" charset="0"/>
              </a:rPr>
              <a:t> </a:t>
            </a:r>
            <a:r>
              <a:rPr lang="en-US" sz="2000" b="1">
                <a:latin typeface="Times New Roman" pitchFamily="18" charset="0"/>
                <a:cs typeface="Times New Roman" pitchFamily="18" charset="0"/>
              </a:rPr>
              <a:t>≥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1 – </a:t>
            </a:r>
            <a:r>
              <a:rPr lang="el-GR" sz="2000" i="1">
                <a:latin typeface="Times New Roman" pitchFamily="18" charset="0"/>
                <a:cs typeface="Times New Roman" pitchFamily="18" charset="0"/>
              </a:rPr>
              <a:t>ξ</a:t>
            </a:r>
            <a:r>
              <a:rPr lang="en-US" sz="2000" i="1" baseline="-25000">
                <a:latin typeface="Times New Roman" pitchFamily="18" charset="0"/>
                <a:cs typeface="Times New Roman" pitchFamily="18" charset="0"/>
              </a:rPr>
              <a:t>i,</a:t>
            </a:r>
            <a:r>
              <a:rPr lang="en-US" sz="2000" i="1">
                <a:latin typeface="Times New Roman" pitchFamily="18" charset="0"/>
                <a:cs typeface="Times New Roman" pitchFamily="18" charset="0"/>
              </a:rPr>
              <a:t>  ,    </a:t>
            </a:r>
            <a:r>
              <a:rPr lang="el-GR" sz="2000" i="1">
                <a:latin typeface="Times New Roman" pitchFamily="18" charset="0"/>
                <a:cs typeface="Times New Roman" pitchFamily="18" charset="0"/>
              </a:rPr>
              <a:t>ξ</a:t>
            </a:r>
            <a:r>
              <a:rPr lang="en-US" sz="2000" i="1" baseline="-2500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baseline="-25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>
                <a:latin typeface="Times New Roman" pitchFamily="18" charset="0"/>
                <a:cs typeface="Times New Roman" pitchFamily="18" charset="0"/>
              </a:rPr>
              <a:t>≥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>
                <a:latin typeface="Times New Roman" pitchFamily="18" charset="0"/>
              </a:rPr>
              <a:t>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6BFBF8-D964-40AE-B659-B8A5F9F55CE1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07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SVM Solver #2: Constrained Quadratic Optimization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921508"/>
            <a:ext cx="8229600" cy="171240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The solution involves constructing a dual problem where a Lagrange multiplier </a:t>
            </a:r>
            <a:r>
              <a:rPr lang="el-GR" sz="2800" dirty="0">
                <a:cs typeface="Times New Roman" pitchFamily="18" charset="0"/>
              </a:rPr>
              <a:t>α</a:t>
            </a:r>
            <a:r>
              <a:rPr lang="en-US" sz="2800" baseline="-25000" dirty="0" err="1">
                <a:cs typeface="Times New Roman" pitchFamily="18" charset="0"/>
              </a:rPr>
              <a:t>i</a:t>
            </a:r>
            <a:r>
              <a:rPr lang="en-US" sz="2800" dirty="0">
                <a:cs typeface="Times New Roman" pitchFamily="18" charset="0"/>
              </a:rPr>
              <a:t> is associated with every inequality constraint in the primal problem</a:t>
            </a:r>
            <a:r>
              <a:rPr lang="en-US" sz="2800" dirty="0"/>
              <a:t>:</a:t>
            </a:r>
          </a:p>
        </p:txBody>
      </p:sp>
      <p:sp>
        <p:nvSpPr>
          <p:cNvPr id="17412" name="Text Box 7"/>
          <p:cNvSpPr txBox="1">
            <a:spLocks noChangeArrowheads="1"/>
          </p:cNvSpPr>
          <p:nvPr/>
        </p:nvSpPr>
        <p:spPr bwMode="auto">
          <a:xfrm>
            <a:off x="1276350" y="4816475"/>
            <a:ext cx="6438900" cy="1457325"/>
          </a:xfrm>
          <a:prstGeom prst="rect">
            <a:avLst/>
          </a:prstGeom>
          <a:noFill/>
          <a:ln w="25400" algn="ctr">
            <a:solidFill>
              <a:srgbClr val="008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000">
                <a:latin typeface="Times New Roman" pitchFamily="18" charset="0"/>
              </a:rPr>
              <a:t>Find </a:t>
            </a:r>
            <a:r>
              <a:rPr lang="el-GR" sz="2000" i="1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sz="2000" i="1" baseline="-2500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i="1">
                <a:latin typeface="Times New Roman" pitchFamily="18" charset="0"/>
                <a:cs typeface="Times New Roman" pitchFamily="18" charset="0"/>
              </a:rPr>
              <a:t>…</a:t>
            </a:r>
            <a:r>
              <a:rPr lang="el-GR" sz="2000" i="1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sz="2000" i="1" baseline="-2500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000" baseline="-25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latin typeface="Times New Roman" pitchFamily="18" charset="0"/>
              </a:rPr>
              <a:t>such that</a:t>
            </a:r>
          </a:p>
          <a:p>
            <a:pPr eaLnBrk="1" hangingPunct="1"/>
            <a:r>
              <a:rPr lang="en-US" sz="2000" b="1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l-GR" sz="2400" b="1">
                <a:latin typeface="Times New Roman" pitchFamily="18" charset="0"/>
              </a:rPr>
              <a:t>α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000" b="1">
                <a:latin typeface="Times New Roman" pitchFamily="18" charset="0"/>
                <a:cs typeface="Times New Roman" pitchFamily="18" charset="0"/>
              </a:rPr>
              <a:t> =</a:t>
            </a:r>
            <a:r>
              <a:rPr lang="el-GR" sz="240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l-GR" sz="2000" i="1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sz="2000" i="1" baseline="-2500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baseline="-2500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2000" b="1">
                <a:latin typeface="Times New Roman" pitchFamily="18" charset="0"/>
                <a:cs typeface="Times New Roman" pitchFamily="18" charset="0"/>
              </a:rPr>
              <a:t>½</a:t>
            </a:r>
            <a:r>
              <a:rPr lang="el-GR" sz="2400">
                <a:latin typeface="Times New Roman" pitchFamily="18" charset="0"/>
              </a:rPr>
              <a:t>ΣΣ</a:t>
            </a:r>
            <a:r>
              <a:rPr lang="el-GR" sz="2000" i="1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sz="2000" i="1" baseline="-2500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l-GR" sz="2000" i="1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sz="2000" i="1" baseline="-2500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sz="2000" i="1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2000" i="1" baseline="-2500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i="1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2000" i="1" baseline="-2500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sz="2000" b="1">
                <a:latin typeface="Times New Roman" pitchFamily="18" charset="0"/>
              </a:rPr>
              <a:t>x</a:t>
            </a:r>
            <a:r>
              <a:rPr lang="en-US" sz="2000" i="1" baseline="-25000">
                <a:latin typeface="Times New Roman" pitchFamily="18" charset="0"/>
              </a:rPr>
              <a:t>i</a:t>
            </a:r>
            <a:r>
              <a:rPr lang="en-US" sz="2000" b="1" baseline="30000">
                <a:latin typeface="Times New Roman" pitchFamily="18" charset="0"/>
              </a:rPr>
              <a:t>T</a:t>
            </a:r>
            <a:r>
              <a:rPr lang="en-US" sz="2000" b="1">
                <a:latin typeface="Times New Roman" pitchFamily="18" charset="0"/>
              </a:rPr>
              <a:t>x</a:t>
            </a:r>
            <a:r>
              <a:rPr lang="en-US" sz="2000" i="1" baseline="-25000">
                <a:latin typeface="Times New Roman" pitchFamily="18" charset="0"/>
              </a:rPr>
              <a:t>j</a:t>
            </a:r>
            <a:r>
              <a:rPr lang="en-US" sz="2000" b="1">
                <a:latin typeface="Times New Roman" pitchFamily="18" charset="0"/>
              </a:rPr>
              <a:t> </a:t>
            </a:r>
            <a:r>
              <a:rPr lang="en-US" sz="2000">
                <a:latin typeface="Times New Roman" pitchFamily="18" charset="0"/>
              </a:rPr>
              <a:t>is maximized and </a:t>
            </a:r>
          </a:p>
          <a:p>
            <a:pPr eaLnBrk="1" hangingPunct="1"/>
            <a:r>
              <a:rPr lang="en-US" sz="2000">
                <a:latin typeface="Times New Roman" pitchFamily="18" charset="0"/>
              </a:rPr>
              <a:t>(1)</a:t>
            </a:r>
            <a:r>
              <a:rPr lang="en-US" sz="2400">
                <a:latin typeface="Times New Roman" pitchFamily="18" charset="0"/>
              </a:rPr>
              <a:t>  </a:t>
            </a:r>
            <a:r>
              <a:rPr lang="el-GR" sz="2400">
                <a:latin typeface="Times New Roman" pitchFamily="18" charset="0"/>
              </a:rPr>
              <a:t>Σ</a:t>
            </a:r>
            <a:r>
              <a:rPr lang="el-GR" sz="2000" i="1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sz="2000" i="1" baseline="-2500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i="1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2000" i="1" baseline="-2500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baseline="-25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= 0</a:t>
            </a:r>
            <a:endParaRPr lang="en-US" sz="2000">
              <a:latin typeface="Times New Roman" pitchFamily="18" charset="0"/>
            </a:endParaRPr>
          </a:p>
          <a:p>
            <a:pPr eaLnBrk="1" hangingPunct="1"/>
            <a:r>
              <a:rPr lang="en-US" sz="2000">
                <a:latin typeface="Times New Roman" pitchFamily="18" charset="0"/>
              </a:rPr>
              <a:t>(2) </a:t>
            </a:r>
            <a:r>
              <a:rPr lang="el-GR" sz="2000" i="1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sz="2000" i="1" baseline="-2500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b="1">
                <a:latin typeface="Times New Roman" pitchFamily="18" charset="0"/>
              </a:rPr>
              <a:t> </a:t>
            </a:r>
            <a:r>
              <a:rPr lang="en-US" sz="2000" b="1">
                <a:latin typeface="Times New Roman" pitchFamily="18" charset="0"/>
                <a:cs typeface="Times New Roman" pitchFamily="18" charset="0"/>
              </a:rPr>
              <a:t>≥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0 for all </a:t>
            </a:r>
            <a:r>
              <a:rPr lang="el-GR" sz="2000" i="1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sz="2000" i="1" baseline="-25000">
                <a:latin typeface="Times New Roman" pitchFamily="18" charset="0"/>
                <a:cs typeface="Times New Roman" pitchFamily="18" charset="0"/>
              </a:rPr>
              <a:t>i</a:t>
            </a:r>
            <a:endParaRPr lang="en-US" sz="2000" i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1263841" y="1601280"/>
            <a:ext cx="6438900" cy="1152525"/>
          </a:xfrm>
          <a:prstGeom prst="rect">
            <a:avLst/>
          </a:prstGeom>
          <a:noFill/>
          <a:ln w="25400" algn="ctr">
            <a:solidFill>
              <a:srgbClr val="008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000">
                <a:latin typeface="Times New Roman" pitchFamily="18" charset="0"/>
              </a:rPr>
              <a:t>Find </a:t>
            </a:r>
            <a:r>
              <a:rPr lang="en-US" sz="2000" b="1">
                <a:latin typeface="Times New Roman" pitchFamily="18" charset="0"/>
              </a:rPr>
              <a:t>w</a:t>
            </a:r>
            <a:r>
              <a:rPr lang="en-US" sz="2000">
                <a:latin typeface="Times New Roman" pitchFamily="18" charset="0"/>
              </a:rPr>
              <a:t> and b such that</a:t>
            </a:r>
          </a:p>
          <a:p>
            <a:pPr eaLnBrk="1" hangingPunct="1"/>
            <a:r>
              <a:rPr lang="el-GR" sz="2000" b="1"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000" b="1">
                <a:latin typeface="Times New Roman" pitchFamily="18" charset="0"/>
                <a:cs typeface="Times New Roman" pitchFamily="18" charset="0"/>
              </a:rPr>
              <a:t> =</a:t>
            </a:r>
            <a:r>
              <a:rPr lang="en-US" sz="2000" b="1">
                <a:latin typeface="Times New Roman" pitchFamily="18" charset="0"/>
              </a:rPr>
              <a:t>w</a:t>
            </a:r>
            <a:r>
              <a:rPr lang="en-US" sz="2000" baseline="30000">
                <a:latin typeface="Times New Roman" pitchFamily="18" charset="0"/>
              </a:rPr>
              <a:t>T</a:t>
            </a:r>
            <a:r>
              <a:rPr lang="en-US" sz="2000" b="1">
                <a:latin typeface="Times New Roman" pitchFamily="18" charset="0"/>
              </a:rPr>
              <a:t>w</a:t>
            </a:r>
            <a:r>
              <a:rPr lang="en-US" sz="2000">
                <a:latin typeface="Times New Roman" pitchFamily="18" charset="0"/>
              </a:rPr>
              <a:t> + </a:t>
            </a:r>
            <a:r>
              <a:rPr lang="en-US" sz="2000" i="1">
                <a:latin typeface="Times New Roman" pitchFamily="18" charset="0"/>
              </a:rPr>
              <a:t>C</a:t>
            </a:r>
            <a:r>
              <a:rPr lang="el-GR" sz="2400">
                <a:latin typeface="Times New Roman" pitchFamily="18" charset="0"/>
              </a:rPr>
              <a:t>Σ</a:t>
            </a:r>
            <a:r>
              <a:rPr lang="el-GR" sz="2000" i="1">
                <a:latin typeface="Times New Roman" pitchFamily="18" charset="0"/>
              </a:rPr>
              <a:t>ξ</a:t>
            </a:r>
            <a:r>
              <a:rPr lang="en-US" sz="2000" i="1" baseline="-25000">
                <a:latin typeface="Times New Roman" pitchFamily="18" charset="0"/>
              </a:rPr>
              <a:t>i   </a:t>
            </a:r>
            <a:r>
              <a:rPr lang="en-US" sz="2000">
                <a:latin typeface="Times New Roman" pitchFamily="18" charset="0"/>
              </a:rPr>
              <a:t> is minimized </a:t>
            </a:r>
          </a:p>
          <a:p>
            <a:pPr eaLnBrk="1" hangingPunct="1"/>
            <a:r>
              <a:rPr lang="en-US" sz="2000">
                <a:latin typeface="Times New Roman" pitchFamily="18" charset="0"/>
              </a:rPr>
              <a:t>and for all (</a:t>
            </a:r>
            <a:r>
              <a:rPr lang="en-US" sz="2000" b="1">
                <a:latin typeface="Times New Roman" pitchFamily="18" charset="0"/>
              </a:rPr>
              <a:t>x</a:t>
            </a:r>
            <a:r>
              <a:rPr lang="en-US" sz="2000" i="1" baseline="-25000">
                <a:latin typeface="Times New Roman" pitchFamily="18" charset="0"/>
              </a:rPr>
              <a:t>i</a:t>
            </a:r>
            <a:r>
              <a:rPr lang="en-US" sz="2000" b="1">
                <a:latin typeface="Times New Roman" pitchFamily="18" charset="0"/>
              </a:rPr>
              <a:t> </a:t>
            </a:r>
            <a:r>
              <a:rPr lang="en-US" sz="2000">
                <a:latin typeface="Times New Roman" pitchFamily="18" charset="0"/>
              </a:rPr>
              <a:t>,</a:t>
            </a:r>
            <a:r>
              <a:rPr lang="en-US" sz="2000" i="1">
                <a:latin typeface="Times New Roman" pitchFamily="18" charset="0"/>
              </a:rPr>
              <a:t>y</a:t>
            </a:r>
            <a:r>
              <a:rPr lang="en-US" sz="2000" i="1" baseline="-25000">
                <a:latin typeface="Times New Roman" pitchFamily="18" charset="0"/>
              </a:rPr>
              <a:t>i</a:t>
            </a:r>
            <a:r>
              <a:rPr lang="en-US" sz="2000">
                <a:latin typeface="Times New Roman" pitchFamily="18" charset="0"/>
              </a:rPr>
              <a:t>)</a:t>
            </a:r>
            <a:r>
              <a:rPr lang="ru-RU" sz="2000">
                <a:latin typeface="Times New Roman" pitchFamily="18" charset="0"/>
              </a:rPr>
              <a:t>,</a:t>
            </a:r>
            <a:r>
              <a:rPr lang="en-US" sz="2000">
                <a:latin typeface="Times New Roman" pitchFamily="18" charset="0"/>
              </a:rPr>
              <a:t> </a:t>
            </a:r>
            <a:r>
              <a:rPr lang="en-US" sz="2000" i="1">
                <a:latin typeface="Times New Roman" pitchFamily="18" charset="0"/>
              </a:rPr>
              <a:t>i</a:t>
            </a:r>
            <a:r>
              <a:rPr lang="en-US" sz="2000">
                <a:latin typeface="Times New Roman" pitchFamily="18" charset="0"/>
              </a:rPr>
              <a:t>=1..</a:t>
            </a:r>
            <a:r>
              <a:rPr lang="en-US" sz="2000" i="1">
                <a:latin typeface="Times New Roman" pitchFamily="18" charset="0"/>
              </a:rPr>
              <a:t>n</a:t>
            </a:r>
            <a:r>
              <a:rPr lang="ru-RU" sz="2000" i="1">
                <a:latin typeface="Times New Roman" pitchFamily="18" charset="0"/>
              </a:rPr>
              <a:t> </a:t>
            </a:r>
            <a:r>
              <a:rPr lang="en-US" sz="2000">
                <a:latin typeface="Times New Roman" pitchFamily="18" charset="0"/>
              </a:rPr>
              <a:t>:       </a:t>
            </a:r>
            <a:r>
              <a:rPr lang="en-US" sz="2000" i="1">
                <a:latin typeface="Times New Roman" pitchFamily="18" charset="0"/>
              </a:rPr>
              <a:t>y</a:t>
            </a:r>
            <a:r>
              <a:rPr lang="en-US" sz="2000" i="1" baseline="-25000">
                <a:latin typeface="Times New Roman" pitchFamily="18" charset="0"/>
              </a:rPr>
              <a:t>i</a:t>
            </a:r>
            <a:r>
              <a:rPr lang="en-US" sz="2000">
                <a:latin typeface="Times New Roman" pitchFamily="18" charset="0"/>
              </a:rPr>
              <a:t> (</a:t>
            </a:r>
            <a:r>
              <a:rPr lang="en-US" sz="2000" b="1">
                <a:latin typeface="Times New Roman" pitchFamily="18" charset="0"/>
              </a:rPr>
              <a:t>w</a:t>
            </a:r>
            <a:r>
              <a:rPr lang="en-US" sz="2000" b="1" baseline="30000">
                <a:latin typeface="Times New Roman" pitchFamily="18" charset="0"/>
              </a:rPr>
              <a:t>T</a:t>
            </a:r>
            <a:r>
              <a:rPr lang="en-US" sz="2000" b="1">
                <a:latin typeface="Times New Roman" pitchFamily="18" charset="0"/>
              </a:rPr>
              <a:t>x</a:t>
            </a:r>
            <a:r>
              <a:rPr lang="en-US" sz="2000" i="1" baseline="-25000">
                <a:latin typeface="Times New Roman" pitchFamily="18" charset="0"/>
              </a:rPr>
              <a:t>i</a:t>
            </a:r>
            <a:r>
              <a:rPr lang="en-US" sz="2000" b="1">
                <a:latin typeface="Times New Roman" pitchFamily="18" charset="0"/>
              </a:rPr>
              <a:t> </a:t>
            </a:r>
            <a:r>
              <a:rPr lang="en-US" sz="2000">
                <a:latin typeface="Times New Roman" pitchFamily="18" charset="0"/>
              </a:rPr>
              <a:t>+ </a:t>
            </a:r>
            <a:r>
              <a:rPr lang="en-US" sz="2000" i="1">
                <a:latin typeface="Times New Roman" pitchFamily="18" charset="0"/>
              </a:rPr>
              <a:t>b</a:t>
            </a:r>
            <a:r>
              <a:rPr lang="en-US" sz="2000">
                <a:latin typeface="Times New Roman" pitchFamily="18" charset="0"/>
              </a:rPr>
              <a:t>)</a:t>
            </a:r>
            <a:r>
              <a:rPr lang="en-US" sz="2000" b="1">
                <a:latin typeface="Times New Roman" pitchFamily="18" charset="0"/>
              </a:rPr>
              <a:t> </a:t>
            </a:r>
            <a:r>
              <a:rPr lang="en-US" sz="2000" b="1">
                <a:latin typeface="Times New Roman" pitchFamily="18" charset="0"/>
                <a:cs typeface="Times New Roman" pitchFamily="18" charset="0"/>
              </a:rPr>
              <a:t>≥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1 – </a:t>
            </a:r>
            <a:r>
              <a:rPr lang="el-GR" sz="2000" i="1">
                <a:latin typeface="Times New Roman" pitchFamily="18" charset="0"/>
                <a:cs typeface="Times New Roman" pitchFamily="18" charset="0"/>
              </a:rPr>
              <a:t>ξ</a:t>
            </a:r>
            <a:r>
              <a:rPr lang="en-US" sz="2000" i="1" baseline="-25000">
                <a:latin typeface="Times New Roman" pitchFamily="18" charset="0"/>
                <a:cs typeface="Times New Roman" pitchFamily="18" charset="0"/>
              </a:rPr>
              <a:t>i,</a:t>
            </a:r>
            <a:r>
              <a:rPr lang="en-US" sz="2000" i="1">
                <a:latin typeface="Times New Roman" pitchFamily="18" charset="0"/>
                <a:cs typeface="Times New Roman" pitchFamily="18" charset="0"/>
              </a:rPr>
              <a:t>  ,    </a:t>
            </a:r>
            <a:r>
              <a:rPr lang="el-GR" sz="2000" i="1">
                <a:latin typeface="Times New Roman" pitchFamily="18" charset="0"/>
                <a:cs typeface="Times New Roman" pitchFamily="18" charset="0"/>
              </a:rPr>
              <a:t>ξ</a:t>
            </a:r>
            <a:r>
              <a:rPr lang="en-US" sz="2000" i="1" baseline="-2500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baseline="-25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>
                <a:latin typeface="Times New Roman" pitchFamily="18" charset="0"/>
                <a:cs typeface="Times New Roman" pitchFamily="18" charset="0"/>
              </a:rPr>
              <a:t>≥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>
                <a:latin typeface="Times New Roman" pitchFamily="18" charset="0"/>
              </a:rPr>
              <a:t> 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7479792" y="1289304"/>
            <a:ext cx="1485900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Primal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479792" y="4437476"/>
            <a:ext cx="1485900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Dual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6BFBF8-D964-40AE-B659-B8A5F9F55CE1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52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SVM Classification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Given a solution </a:t>
            </a:r>
            <a:r>
              <a:rPr lang="el-GR" dirty="0">
                <a:cs typeface="Times New Roman" pitchFamily="18" charset="0"/>
              </a:rPr>
              <a:t>α</a:t>
            </a:r>
            <a:r>
              <a:rPr lang="en-US" baseline="-25000" dirty="0">
                <a:cs typeface="Times New Roman" pitchFamily="18" charset="0"/>
              </a:rPr>
              <a:t>1</a:t>
            </a:r>
            <a:r>
              <a:rPr lang="en-US" dirty="0">
                <a:cs typeface="Times New Roman" pitchFamily="18" charset="0"/>
              </a:rPr>
              <a:t>…</a:t>
            </a:r>
            <a:r>
              <a:rPr lang="el-GR" dirty="0">
                <a:cs typeface="Times New Roman" pitchFamily="18" charset="0"/>
              </a:rPr>
              <a:t>α</a:t>
            </a:r>
            <a:r>
              <a:rPr lang="en-US" baseline="-25000" dirty="0">
                <a:cs typeface="Times New Roman" pitchFamily="18" charset="0"/>
              </a:rPr>
              <a:t>n</a:t>
            </a:r>
            <a:r>
              <a:rPr lang="en-US" dirty="0">
                <a:cs typeface="Times New Roman" pitchFamily="18" charset="0"/>
              </a:rPr>
              <a:t>  to the dual problem, we can recover </a:t>
            </a:r>
            <a:r>
              <a:rPr lang="en-US" b="1" dirty="0">
                <a:cs typeface="Times New Roman" pitchFamily="18" charset="0"/>
              </a:rPr>
              <a:t>w</a:t>
            </a:r>
            <a:r>
              <a:rPr lang="en-US" dirty="0">
                <a:cs typeface="Times New Roman" pitchFamily="18" charset="0"/>
              </a:rPr>
              <a:t> and b</a:t>
            </a:r>
            <a:r>
              <a:rPr lang="en-US" dirty="0"/>
              <a:t>: 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However, we can formulate classifier with dual variables: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Non-zero </a:t>
            </a:r>
            <a:r>
              <a:rPr lang="el-GR" dirty="0">
                <a:cs typeface="Times New Roman" pitchFamily="18" charset="0"/>
              </a:rPr>
              <a:t>α</a:t>
            </a:r>
            <a:r>
              <a:rPr lang="en-US" baseline="-25000" dirty="0" err="1">
                <a:cs typeface="Times New Roman" pitchFamily="18" charset="0"/>
              </a:rPr>
              <a:t>i</a:t>
            </a:r>
            <a:r>
              <a:rPr lang="en-US" dirty="0">
                <a:cs typeface="Times New Roman" pitchFamily="18" charset="0"/>
              </a:rPr>
              <a:t> indicates that corresponding </a:t>
            </a:r>
            <a:r>
              <a:rPr lang="en-US" b="1" dirty="0"/>
              <a:t>x</a:t>
            </a:r>
            <a:r>
              <a:rPr lang="en-US" b="1" baseline="-25000" dirty="0"/>
              <a:t>i</a:t>
            </a:r>
            <a:r>
              <a:rPr lang="en-US" dirty="0"/>
              <a:t> is a support vector</a:t>
            </a:r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793750" y="2508120"/>
            <a:ext cx="7615238" cy="604837"/>
          </a:xfrm>
          <a:prstGeom prst="rect">
            <a:avLst/>
          </a:prstGeom>
          <a:noFill/>
          <a:ln w="25400" algn="ctr">
            <a:solidFill>
              <a:srgbClr val="008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800" b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>
                <a:latin typeface="Times New Roman" pitchFamily="18" charset="0"/>
                <a:cs typeface="Times New Roman" pitchFamily="18" charset="0"/>
              </a:rPr>
              <a:t> =</a:t>
            </a:r>
            <a:r>
              <a:rPr lang="el-GR" sz="320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l-GR" sz="2800" i="1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sz="2800" i="1" baseline="-2500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i="1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2800" i="1" baseline="-2500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b="1">
                <a:latin typeface="Times New Roman" pitchFamily="18" charset="0"/>
              </a:rPr>
              <a:t>x</a:t>
            </a:r>
            <a:r>
              <a:rPr lang="en-US" sz="2800" i="1" baseline="-25000">
                <a:latin typeface="Times New Roman" pitchFamily="18" charset="0"/>
              </a:rPr>
              <a:t>i</a:t>
            </a:r>
            <a:r>
              <a:rPr lang="en-US" sz="2800" b="1" baseline="-25000">
                <a:latin typeface="Times New Roman" pitchFamily="18" charset="0"/>
              </a:rPr>
              <a:t>            </a:t>
            </a:r>
            <a:r>
              <a:rPr lang="en-US" sz="2800" i="1">
                <a:latin typeface="Times New Roman" pitchFamily="18" charset="0"/>
              </a:rPr>
              <a:t>b </a:t>
            </a:r>
            <a:r>
              <a:rPr lang="en-US" sz="2800">
                <a:latin typeface="Times New Roman" pitchFamily="18" charset="0"/>
              </a:rPr>
              <a:t>= </a:t>
            </a:r>
            <a:r>
              <a:rPr lang="en-US" sz="2800" i="1">
                <a:latin typeface="Times New Roman" pitchFamily="18" charset="0"/>
              </a:rPr>
              <a:t>y</a:t>
            </a:r>
            <a:r>
              <a:rPr lang="en-US" sz="2800" i="1" baseline="-25000">
                <a:latin typeface="Times New Roman" pitchFamily="18" charset="0"/>
              </a:rPr>
              <a:t>k</a:t>
            </a:r>
            <a:r>
              <a:rPr lang="en-US" sz="2800">
                <a:latin typeface="Times New Roman" pitchFamily="18" charset="0"/>
              </a:rPr>
              <a:t> - </a:t>
            </a:r>
            <a:r>
              <a:rPr lang="el-GR" sz="320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l-GR" sz="2800" i="1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sz="2800" i="1" baseline="-2500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i="1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2800" i="1" baseline="-2500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b="1">
                <a:latin typeface="Times New Roman" pitchFamily="18" charset="0"/>
              </a:rPr>
              <a:t>x</a:t>
            </a:r>
            <a:r>
              <a:rPr lang="en-US" sz="2800" i="1" baseline="-25000">
                <a:latin typeface="Times New Roman" pitchFamily="18" charset="0"/>
              </a:rPr>
              <a:t>i</a:t>
            </a:r>
            <a:r>
              <a:rPr lang="en-US" sz="2800" b="1" baseline="-25000">
                <a:latin typeface="Times New Roman" pitchFamily="18" charset="0"/>
              </a:rPr>
              <a:t> </a:t>
            </a:r>
            <a:r>
              <a:rPr lang="en-US" sz="2800" b="1" baseline="30000">
                <a:latin typeface="Times New Roman" pitchFamily="18" charset="0"/>
              </a:rPr>
              <a:t>T</a:t>
            </a:r>
            <a:r>
              <a:rPr lang="en-US" sz="2800" b="1">
                <a:latin typeface="Times New Roman" pitchFamily="18" charset="0"/>
              </a:rPr>
              <a:t>x</a:t>
            </a:r>
            <a:r>
              <a:rPr lang="en-US" sz="2800" i="1" baseline="-25000">
                <a:latin typeface="Times New Roman" pitchFamily="18" charset="0"/>
              </a:rPr>
              <a:t>k</a:t>
            </a:r>
            <a:r>
              <a:rPr lang="en-US" sz="2800" b="1">
                <a:latin typeface="Times New Roman" pitchFamily="18" charset="0"/>
              </a:rPr>
              <a:t>  </a:t>
            </a:r>
            <a:r>
              <a:rPr lang="ru-RU" sz="2800">
                <a:latin typeface="Times New Roman" pitchFamily="18" charset="0"/>
              </a:rPr>
              <a:t> </a:t>
            </a:r>
            <a:r>
              <a:rPr lang="en-US" sz="2800">
                <a:latin typeface="Times New Roman" pitchFamily="18" charset="0"/>
              </a:rPr>
              <a:t> for any </a:t>
            </a:r>
            <a:r>
              <a:rPr lang="el-GR" sz="2800" i="1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sz="2800" i="1" baseline="-25000">
                <a:latin typeface="Times New Roman" pitchFamily="18" charset="0"/>
                <a:cs typeface="Times New Roman" pitchFamily="18" charset="0"/>
              </a:rPr>
              <a:t>k </a:t>
            </a:r>
            <a:r>
              <a:rPr lang="en-US" sz="2800" i="1">
                <a:latin typeface="Times New Roman" pitchFamily="18" charset="0"/>
                <a:cs typeface="Times New Roman" pitchFamily="18" charset="0"/>
              </a:rPr>
              <a:t>&gt; 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0</a:t>
            </a:r>
            <a:endParaRPr lang="en-US" sz="2800">
              <a:latin typeface="Times New Roman" pitchFamily="18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882106" y="4121461"/>
            <a:ext cx="3438525" cy="666750"/>
          </a:xfrm>
          <a:prstGeom prst="rect">
            <a:avLst/>
          </a:prstGeom>
          <a:noFill/>
          <a:ln w="25400" algn="ctr">
            <a:solidFill>
              <a:srgbClr val="008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3200" i="1">
                <a:latin typeface="Times New Roman" pitchFamily="18" charset="0"/>
              </a:rPr>
              <a:t>f</a:t>
            </a:r>
            <a:r>
              <a:rPr lang="en-US" sz="3200">
                <a:latin typeface="Times New Roman" pitchFamily="18" charset="0"/>
              </a:rPr>
              <a:t>(</a:t>
            </a:r>
            <a:r>
              <a:rPr lang="en-US" sz="3200" b="1">
                <a:latin typeface="Times New Roman" pitchFamily="18" charset="0"/>
              </a:rPr>
              <a:t>x</a:t>
            </a:r>
            <a:r>
              <a:rPr lang="en-US" sz="3200">
                <a:latin typeface="Times New Roman" pitchFamily="18" charset="0"/>
              </a:rPr>
              <a:t>) = </a:t>
            </a:r>
            <a:r>
              <a:rPr lang="el-GR" sz="360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l-GR" sz="3200" i="1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sz="3200" i="1" baseline="-2500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3200" i="1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3200" i="1" baseline="-2500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3200" b="1">
                <a:latin typeface="Times New Roman" pitchFamily="18" charset="0"/>
              </a:rPr>
              <a:t>x</a:t>
            </a:r>
            <a:r>
              <a:rPr lang="en-US" sz="3200" i="1" baseline="-25000">
                <a:latin typeface="Times New Roman" pitchFamily="18" charset="0"/>
              </a:rPr>
              <a:t>i</a:t>
            </a:r>
            <a:r>
              <a:rPr lang="en-US" sz="3200" b="1" baseline="30000">
                <a:latin typeface="Times New Roman" pitchFamily="18" charset="0"/>
              </a:rPr>
              <a:t>T</a:t>
            </a:r>
            <a:r>
              <a:rPr lang="en-US" sz="3200" b="1">
                <a:latin typeface="Times New Roman" pitchFamily="18" charset="0"/>
              </a:rPr>
              <a:t>x + </a:t>
            </a:r>
            <a:r>
              <a:rPr lang="en-US" sz="3200" i="1">
                <a:latin typeface="Times New Roman" pitchFamily="18" charset="0"/>
              </a:rPr>
              <a:t>b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6BFBF8-D964-40AE-B659-B8A5F9F55CE1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SVM Recap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28775"/>
            <a:ext cx="8229600" cy="3314700"/>
          </a:xfrm>
        </p:spPr>
        <p:txBody>
          <a:bodyPr>
            <a:normAutofit fontScale="92500"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Most “important” training points are support vectors; they define the hyperplane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Optimization algorithms identify support vectors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non-zero </a:t>
            </a:r>
            <a:r>
              <a:rPr lang="en-US" dirty="0" err="1"/>
              <a:t>LaGrangian</a:t>
            </a:r>
            <a:r>
              <a:rPr lang="en-US" dirty="0"/>
              <a:t> multipliers </a:t>
            </a:r>
            <a:r>
              <a:rPr lang="el-GR" dirty="0"/>
              <a:t>α</a:t>
            </a:r>
            <a:r>
              <a:rPr lang="en-US" dirty="0" err="1"/>
              <a:t>i</a:t>
            </a:r>
            <a:r>
              <a:rPr lang="en-US" dirty="0"/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Observation: Both in the dual formulation of the problem and in the solution </a:t>
            </a:r>
            <a:r>
              <a:rPr lang="en-US" i="1" dirty="0"/>
              <a:t>training points appear only inside inner products: </a:t>
            </a: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800100" y="5143500"/>
            <a:ext cx="4152900" cy="1155700"/>
          </a:xfrm>
          <a:prstGeom prst="rect">
            <a:avLst/>
          </a:prstGeom>
          <a:noFill/>
          <a:ln w="25400" algn="ctr">
            <a:solidFill>
              <a:srgbClr val="008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1600">
                <a:latin typeface="Times New Roman" pitchFamily="18" charset="0"/>
              </a:rPr>
              <a:t>Find </a:t>
            </a:r>
            <a:r>
              <a:rPr lang="el-GR" sz="1600" i="1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sz="1600" i="1" baseline="-2500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1600" i="1">
                <a:latin typeface="Times New Roman" pitchFamily="18" charset="0"/>
                <a:cs typeface="Times New Roman" pitchFamily="18" charset="0"/>
              </a:rPr>
              <a:t>…</a:t>
            </a:r>
            <a:r>
              <a:rPr lang="el-GR" sz="1600" i="1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sz="1600" i="1" baseline="-2500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1600" baseline="-25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>
                <a:latin typeface="Times New Roman" pitchFamily="18" charset="0"/>
              </a:rPr>
              <a:t>such that</a:t>
            </a:r>
          </a:p>
          <a:p>
            <a:pPr eaLnBrk="1" hangingPunct="1"/>
            <a:r>
              <a:rPr lang="en-US" sz="1600" b="1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160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l-GR" b="1">
                <a:latin typeface="Times New Roman" pitchFamily="18" charset="0"/>
              </a:rPr>
              <a:t>α</a:t>
            </a:r>
            <a:r>
              <a:rPr lang="en-US" sz="160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1600" b="1">
                <a:latin typeface="Times New Roman" pitchFamily="18" charset="0"/>
                <a:cs typeface="Times New Roman" pitchFamily="18" charset="0"/>
              </a:rPr>
              <a:t> =</a:t>
            </a:r>
            <a:r>
              <a:rPr lang="el-GR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l-GR" sz="1600" i="1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sz="1600" i="1" baseline="-2500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1600" baseline="-2500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160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1600" b="1">
                <a:latin typeface="Times New Roman" pitchFamily="18" charset="0"/>
                <a:cs typeface="Times New Roman" pitchFamily="18" charset="0"/>
              </a:rPr>
              <a:t>½</a:t>
            </a:r>
            <a:r>
              <a:rPr lang="el-GR">
                <a:latin typeface="Times New Roman" pitchFamily="18" charset="0"/>
              </a:rPr>
              <a:t>ΣΣ</a:t>
            </a:r>
            <a:r>
              <a:rPr lang="el-GR" sz="1600" i="1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sz="1600" i="1" baseline="-2500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l-GR" sz="1600" i="1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sz="1600" i="1" baseline="-2500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sz="1600" i="1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1600" i="1" baseline="-2500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1600" i="1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1600" i="1" baseline="-2500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sz="1600" b="1">
                <a:latin typeface="Times New Roman" pitchFamily="18" charset="0"/>
              </a:rPr>
              <a:t>x</a:t>
            </a:r>
            <a:r>
              <a:rPr lang="en-US" sz="1600" i="1" baseline="-25000">
                <a:latin typeface="Times New Roman" pitchFamily="18" charset="0"/>
              </a:rPr>
              <a:t>i</a:t>
            </a:r>
            <a:r>
              <a:rPr lang="en-US" sz="1600" b="1" baseline="30000">
                <a:latin typeface="Times New Roman" pitchFamily="18" charset="0"/>
              </a:rPr>
              <a:t>T</a:t>
            </a:r>
            <a:r>
              <a:rPr lang="en-US" sz="1600" b="1">
                <a:latin typeface="Times New Roman" pitchFamily="18" charset="0"/>
              </a:rPr>
              <a:t>x</a:t>
            </a:r>
            <a:r>
              <a:rPr lang="en-US" sz="1600" i="1" baseline="-25000">
                <a:latin typeface="Times New Roman" pitchFamily="18" charset="0"/>
              </a:rPr>
              <a:t>j</a:t>
            </a:r>
            <a:r>
              <a:rPr lang="en-US" sz="1600" b="1">
                <a:latin typeface="Times New Roman" pitchFamily="18" charset="0"/>
              </a:rPr>
              <a:t> </a:t>
            </a:r>
            <a:r>
              <a:rPr lang="en-US" sz="1600">
                <a:latin typeface="Times New Roman" pitchFamily="18" charset="0"/>
              </a:rPr>
              <a:t>is maximized and </a:t>
            </a:r>
          </a:p>
          <a:p>
            <a:pPr eaLnBrk="1" hangingPunct="1"/>
            <a:r>
              <a:rPr lang="en-US" sz="1600">
                <a:latin typeface="Times New Roman" pitchFamily="18" charset="0"/>
              </a:rPr>
              <a:t>(1)</a:t>
            </a:r>
            <a:r>
              <a:rPr lang="en-US">
                <a:latin typeface="Times New Roman" pitchFamily="18" charset="0"/>
              </a:rPr>
              <a:t>  </a:t>
            </a:r>
            <a:r>
              <a:rPr lang="el-GR">
                <a:latin typeface="Times New Roman" pitchFamily="18" charset="0"/>
              </a:rPr>
              <a:t>Σ</a:t>
            </a:r>
            <a:r>
              <a:rPr lang="el-GR" sz="1600" i="1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sz="1600" i="1" baseline="-2500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1600" i="1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1600" i="1" baseline="-2500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1600" baseline="-25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>
                <a:latin typeface="Times New Roman" pitchFamily="18" charset="0"/>
                <a:cs typeface="Times New Roman" pitchFamily="18" charset="0"/>
              </a:rPr>
              <a:t>= 0</a:t>
            </a:r>
            <a:endParaRPr lang="en-US" sz="1600">
              <a:latin typeface="Times New Roman" pitchFamily="18" charset="0"/>
            </a:endParaRPr>
          </a:p>
          <a:p>
            <a:pPr eaLnBrk="1" hangingPunct="1"/>
            <a:r>
              <a:rPr lang="en-US" sz="1600">
                <a:latin typeface="Times New Roman" pitchFamily="18" charset="0"/>
              </a:rPr>
              <a:t>(2)  0 </a:t>
            </a:r>
            <a:r>
              <a:rPr lang="en-US" sz="1600" b="1">
                <a:latin typeface="Times New Roman" pitchFamily="18" charset="0"/>
                <a:cs typeface="Times New Roman" pitchFamily="18" charset="0"/>
              </a:rPr>
              <a:t>≤</a:t>
            </a:r>
            <a:r>
              <a:rPr lang="en-US" sz="1600">
                <a:latin typeface="Times New Roman" pitchFamily="18" charset="0"/>
              </a:rPr>
              <a:t> </a:t>
            </a:r>
            <a:r>
              <a:rPr lang="el-GR" sz="1600" i="1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sz="1600" i="1" baseline="-2500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1600" baseline="-25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1">
                <a:latin typeface="Times New Roman" pitchFamily="18" charset="0"/>
                <a:cs typeface="Times New Roman" pitchFamily="18" charset="0"/>
              </a:rPr>
              <a:t>≤ </a:t>
            </a:r>
            <a:r>
              <a:rPr lang="en-US" sz="1600" i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>
                <a:latin typeface="Times New Roman" pitchFamily="18" charset="0"/>
                <a:cs typeface="Times New Roman" pitchFamily="18" charset="0"/>
              </a:rPr>
              <a:t> for all </a:t>
            </a:r>
            <a:r>
              <a:rPr lang="el-GR" sz="1600" i="1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sz="1600" i="1" baseline="-25000"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22533" name="AutoShape 5"/>
          <p:cNvSpPr>
            <a:spLocks noChangeArrowheads="1"/>
          </p:cNvSpPr>
          <p:nvPr/>
        </p:nvSpPr>
        <p:spPr bwMode="auto">
          <a:xfrm>
            <a:off x="2905125" y="5457825"/>
            <a:ext cx="419100" cy="32385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4" name="Text Box 7"/>
          <p:cNvSpPr txBox="1">
            <a:spLocks noChangeArrowheads="1"/>
          </p:cNvSpPr>
          <p:nvPr/>
        </p:nvSpPr>
        <p:spPr bwMode="auto">
          <a:xfrm>
            <a:off x="5372100" y="5105400"/>
            <a:ext cx="2343150" cy="482600"/>
          </a:xfrm>
          <a:prstGeom prst="rect">
            <a:avLst/>
          </a:prstGeom>
          <a:noFill/>
          <a:ln w="25400" algn="ctr">
            <a:solidFill>
              <a:srgbClr val="008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000" i="1">
                <a:latin typeface="Times New Roman" pitchFamily="18" charset="0"/>
              </a:rPr>
              <a:t>f</a:t>
            </a:r>
            <a:r>
              <a:rPr lang="en-US" sz="2000">
                <a:latin typeface="Times New Roman" pitchFamily="18" charset="0"/>
              </a:rPr>
              <a:t>(</a:t>
            </a:r>
            <a:r>
              <a:rPr lang="en-US" sz="2000" b="1">
                <a:latin typeface="Times New Roman" pitchFamily="18" charset="0"/>
              </a:rPr>
              <a:t>x</a:t>
            </a:r>
            <a:r>
              <a:rPr lang="en-US" sz="2000">
                <a:latin typeface="Times New Roman" pitchFamily="18" charset="0"/>
              </a:rPr>
              <a:t>) = </a:t>
            </a:r>
            <a:r>
              <a:rPr lang="el-GR" sz="240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l-GR" sz="2000" i="1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sz="2000" i="1" baseline="-2500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i="1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2000" i="1" baseline="-2500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b="1">
                <a:latin typeface="Times New Roman" pitchFamily="18" charset="0"/>
              </a:rPr>
              <a:t>x</a:t>
            </a:r>
            <a:r>
              <a:rPr lang="en-US" sz="2000" i="1" baseline="-25000">
                <a:latin typeface="Times New Roman" pitchFamily="18" charset="0"/>
              </a:rPr>
              <a:t>i</a:t>
            </a:r>
            <a:r>
              <a:rPr lang="en-US" sz="2000" b="1" baseline="30000">
                <a:latin typeface="Times New Roman" pitchFamily="18" charset="0"/>
              </a:rPr>
              <a:t>T</a:t>
            </a:r>
            <a:r>
              <a:rPr lang="en-US" sz="2000" b="1">
                <a:latin typeface="Times New Roman" pitchFamily="18" charset="0"/>
              </a:rPr>
              <a:t>x + </a:t>
            </a:r>
            <a:r>
              <a:rPr lang="en-US" sz="2000" i="1">
                <a:latin typeface="Times New Roman" pitchFamily="18" charset="0"/>
              </a:rPr>
              <a:t>b</a:t>
            </a:r>
          </a:p>
        </p:txBody>
      </p:sp>
      <p:sp>
        <p:nvSpPr>
          <p:cNvPr id="22535" name="AutoShape 8"/>
          <p:cNvSpPr>
            <a:spLocks noChangeArrowheads="1"/>
          </p:cNvSpPr>
          <p:nvPr/>
        </p:nvSpPr>
        <p:spPr bwMode="auto">
          <a:xfrm>
            <a:off x="6638925" y="5219700"/>
            <a:ext cx="438150" cy="32385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6BFBF8-D964-40AE-B659-B8A5F9F55CE1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Nonlinear SVMs</a:t>
            </a:r>
          </a:p>
        </p:txBody>
      </p:sp>
      <p:sp>
        <p:nvSpPr>
          <p:cNvPr id="2222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81200"/>
            <a:ext cx="5597525" cy="3886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Datasets that are linearly separable with some noise work out great: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But what are we going to do if the dataset is just too hard? 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How about mapping data to a higher-dimensional space:</a:t>
            </a:r>
          </a:p>
        </p:txBody>
      </p:sp>
      <p:sp>
        <p:nvSpPr>
          <p:cNvPr id="222246" name="Line 38"/>
          <p:cNvSpPr>
            <a:spLocks noChangeShapeType="1"/>
          </p:cNvSpPr>
          <p:nvPr/>
        </p:nvSpPr>
        <p:spPr bwMode="auto">
          <a:xfrm>
            <a:off x="4419600" y="6389688"/>
            <a:ext cx="39624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2247" name="AutoShape 39"/>
          <p:cNvSpPr>
            <a:spLocks noChangeArrowheads="1"/>
          </p:cNvSpPr>
          <p:nvPr/>
        </p:nvSpPr>
        <p:spPr bwMode="auto">
          <a:xfrm>
            <a:off x="4919663" y="536892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2248" name="Line 40"/>
          <p:cNvSpPr>
            <a:spLocks noChangeShapeType="1"/>
          </p:cNvSpPr>
          <p:nvPr/>
        </p:nvSpPr>
        <p:spPr bwMode="auto">
          <a:xfrm>
            <a:off x="6229350" y="6332538"/>
            <a:ext cx="0" cy="1143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249" name="Text Box 41"/>
          <p:cNvSpPr txBox="1">
            <a:spLocks noChangeArrowheads="1"/>
          </p:cNvSpPr>
          <p:nvPr/>
        </p:nvSpPr>
        <p:spPr bwMode="auto">
          <a:xfrm>
            <a:off x="6086475" y="6361113"/>
            <a:ext cx="34290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>
                <a:latin typeface="Times New Roman" pitchFamily="18" charset="0"/>
              </a:rPr>
              <a:t>0</a:t>
            </a:r>
          </a:p>
        </p:txBody>
      </p:sp>
      <p:sp>
        <p:nvSpPr>
          <p:cNvPr id="222250" name="AutoShape 42"/>
          <p:cNvSpPr>
            <a:spLocks noChangeArrowheads="1"/>
          </p:cNvSpPr>
          <p:nvPr/>
        </p:nvSpPr>
        <p:spPr bwMode="auto">
          <a:xfrm>
            <a:off x="5243513" y="5845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2251" name="AutoShape 43"/>
          <p:cNvSpPr>
            <a:spLocks noChangeArrowheads="1"/>
          </p:cNvSpPr>
          <p:nvPr/>
        </p:nvSpPr>
        <p:spPr bwMode="auto">
          <a:xfrm>
            <a:off x="5700713" y="61595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2252" name="AutoShape 44"/>
          <p:cNvSpPr>
            <a:spLocks noChangeArrowheads="1"/>
          </p:cNvSpPr>
          <p:nvPr/>
        </p:nvSpPr>
        <p:spPr bwMode="auto">
          <a:xfrm>
            <a:off x="5929313" y="625475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2253" name="AutoShape 45"/>
          <p:cNvSpPr>
            <a:spLocks noChangeArrowheads="1"/>
          </p:cNvSpPr>
          <p:nvPr/>
        </p:nvSpPr>
        <p:spPr bwMode="auto">
          <a:xfrm>
            <a:off x="6767513" y="616902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2254" name="AutoShape 46"/>
          <p:cNvSpPr>
            <a:spLocks noChangeArrowheads="1"/>
          </p:cNvSpPr>
          <p:nvPr/>
        </p:nvSpPr>
        <p:spPr bwMode="auto">
          <a:xfrm>
            <a:off x="6996113" y="598805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2255" name="AutoShape 47"/>
          <p:cNvSpPr>
            <a:spLocks noChangeArrowheads="1"/>
          </p:cNvSpPr>
          <p:nvPr/>
        </p:nvSpPr>
        <p:spPr bwMode="auto">
          <a:xfrm>
            <a:off x="6577013" y="62357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2256" name="AutoShape 48"/>
          <p:cNvSpPr>
            <a:spLocks noChangeArrowheads="1"/>
          </p:cNvSpPr>
          <p:nvPr/>
        </p:nvSpPr>
        <p:spPr bwMode="auto">
          <a:xfrm>
            <a:off x="7377113" y="56642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2257" name="AutoShape 49"/>
          <p:cNvSpPr>
            <a:spLocks noChangeArrowheads="1"/>
          </p:cNvSpPr>
          <p:nvPr/>
        </p:nvSpPr>
        <p:spPr bwMode="auto">
          <a:xfrm>
            <a:off x="7662863" y="53594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2258" name="AutoShape 50"/>
          <p:cNvSpPr>
            <a:spLocks noChangeArrowheads="1"/>
          </p:cNvSpPr>
          <p:nvPr/>
        </p:nvSpPr>
        <p:spPr bwMode="auto">
          <a:xfrm>
            <a:off x="7959725" y="48180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2259" name="Line 51"/>
          <p:cNvSpPr>
            <a:spLocks noChangeShapeType="1"/>
          </p:cNvSpPr>
          <p:nvPr/>
        </p:nvSpPr>
        <p:spPr bwMode="auto">
          <a:xfrm flipV="1">
            <a:off x="6229350" y="4941888"/>
            <a:ext cx="0" cy="14859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2260" name="Text Box 52"/>
          <p:cNvSpPr txBox="1">
            <a:spLocks noChangeArrowheads="1"/>
          </p:cNvSpPr>
          <p:nvPr/>
        </p:nvSpPr>
        <p:spPr bwMode="auto">
          <a:xfrm>
            <a:off x="6229350" y="4760913"/>
            <a:ext cx="45720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i="1">
                <a:latin typeface="Times New Roman" pitchFamily="18" charset="0"/>
              </a:rPr>
              <a:t>x</a:t>
            </a:r>
            <a:r>
              <a:rPr lang="en-US" i="1" baseline="30000">
                <a:latin typeface="Times New Roman" pitchFamily="18" charset="0"/>
              </a:rPr>
              <a:t>2</a:t>
            </a:r>
          </a:p>
        </p:txBody>
      </p:sp>
      <p:sp>
        <p:nvSpPr>
          <p:cNvPr id="222261" name="Text Box 53"/>
          <p:cNvSpPr txBox="1">
            <a:spLocks noChangeArrowheads="1"/>
          </p:cNvSpPr>
          <p:nvPr/>
        </p:nvSpPr>
        <p:spPr bwMode="auto">
          <a:xfrm>
            <a:off x="8315325" y="6294438"/>
            <a:ext cx="45720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i="1">
                <a:latin typeface="Times New Roman" pitchFamily="18" charset="0"/>
              </a:rPr>
              <a:t>x</a:t>
            </a:r>
            <a:endParaRPr lang="en-US" i="1" baseline="30000">
              <a:latin typeface="Times New Roman" pitchFamily="18" charset="0"/>
            </a:endParaRPr>
          </a:p>
        </p:txBody>
      </p:sp>
      <p:grpSp>
        <p:nvGrpSpPr>
          <p:cNvPr id="23572" name="Group 64"/>
          <p:cNvGrpSpPr>
            <a:grpSpLocks/>
          </p:cNvGrpSpPr>
          <p:nvPr/>
        </p:nvGrpSpPr>
        <p:grpSpPr bwMode="auto">
          <a:xfrm>
            <a:off x="4419600" y="4095750"/>
            <a:ext cx="4286250" cy="423863"/>
            <a:chOff x="1588" y="2624"/>
            <a:chExt cx="2700" cy="267"/>
          </a:xfrm>
        </p:grpSpPr>
        <p:sp>
          <p:nvSpPr>
            <p:cNvPr id="23596" name="Line 20"/>
            <p:cNvSpPr>
              <a:spLocks noChangeShapeType="1"/>
            </p:cNvSpPr>
            <p:nvPr/>
          </p:nvSpPr>
          <p:spPr bwMode="auto">
            <a:xfrm>
              <a:off x="1588" y="2660"/>
              <a:ext cx="2496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97" name="AutoShape 21"/>
            <p:cNvSpPr>
              <a:spLocks noChangeArrowheads="1"/>
            </p:cNvSpPr>
            <p:nvPr/>
          </p:nvSpPr>
          <p:spPr bwMode="auto">
            <a:xfrm>
              <a:off x="1867" y="2635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8" name="Line 22"/>
            <p:cNvSpPr>
              <a:spLocks noChangeShapeType="1"/>
            </p:cNvSpPr>
            <p:nvPr/>
          </p:nvSpPr>
          <p:spPr bwMode="auto">
            <a:xfrm>
              <a:off x="2728" y="2624"/>
              <a:ext cx="0" cy="72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99" name="Text Box 23"/>
            <p:cNvSpPr txBox="1">
              <a:spLocks noChangeArrowheads="1"/>
            </p:cNvSpPr>
            <p:nvPr/>
          </p:nvSpPr>
          <p:spPr bwMode="auto">
            <a:xfrm>
              <a:off x="2638" y="2660"/>
              <a:ext cx="216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23600" name="AutoShape 24"/>
            <p:cNvSpPr>
              <a:spLocks noChangeArrowheads="1"/>
            </p:cNvSpPr>
            <p:nvPr/>
          </p:nvSpPr>
          <p:spPr bwMode="auto">
            <a:xfrm>
              <a:off x="2095" y="2629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1" name="AutoShape 25"/>
            <p:cNvSpPr>
              <a:spLocks noChangeArrowheads="1"/>
            </p:cNvSpPr>
            <p:nvPr/>
          </p:nvSpPr>
          <p:spPr bwMode="auto">
            <a:xfrm>
              <a:off x="2395" y="2635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2" name="AutoShape 26"/>
            <p:cNvSpPr>
              <a:spLocks noChangeArrowheads="1"/>
            </p:cNvSpPr>
            <p:nvPr/>
          </p:nvSpPr>
          <p:spPr bwMode="auto">
            <a:xfrm>
              <a:off x="2527" y="2635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3" name="AutoShape 27"/>
            <p:cNvSpPr>
              <a:spLocks noChangeArrowheads="1"/>
            </p:cNvSpPr>
            <p:nvPr/>
          </p:nvSpPr>
          <p:spPr bwMode="auto">
            <a:xfrm>
              <a:off x="3067" y="2635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4" name="AutoShape 28"/>
            <p:cNvSpPr>
              <a:spLocks noChangeArrowheads="1"/>
            </p:cNvSpPr>
            <p:nvPr/>
          </p:nvSpPr>
          <p:spPr bwMode="auto">
            <a:xfrm>
              <a:off x="3211" y="2635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5" name="AutoShape 29"/>
            <p:cNvSpPr>
              <a:spLocks noChangeArrowheads="1"/>
            </p:cNvSpPr>
            <p:nvPr/>
          </p:nvSpPr>
          <p:spPr bwMode="auto">
            <a:xfrm>
              <a:off x="2983" y="2635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6" name="AutoShape 35"/>
            <p:cNvSpPr>
              <a:spLocks noChangeArrowheads="1"/>
            </p:cNvSpPr>
            <p:nvPr/>
          </p:nvSpPr>
          <p:spPr bwMode="auto">
            <a:xfrm>
              <a:off x="3451" y="2635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7" name="AutoShape 36"/>
            <p:cNvSpPr>
              <a:spLocks noChangeArrowheads="1"/>
            </p:cNvSpPr>
            <p:nvPr/>
          </p:nvSpPr>
          <p:spPr bwMode="auto">
            <a:xfrm>
              <a:off x="3595" y="2635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8" name="AutoShape 37"/>
            <p:cNvSpPr>
              <a:spLocks noChangeArrowheads="1"/>
            </p:cNvSpPr>
            <p:nvPr/>
          </p:nvSpPr>
          <p:spPr bwMode="auto">
            <a:xfrm>
              <a:off x="3907" y="2629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9" name="Text Box 54"/>
            <p:cNvSpPr txBox="1">
              <a:spLocks noChangeArrowheads="1"/>
            </p:cNvSpPr>
            <p:nvPr/>
          </p:nvSpPr>
          <p:spPr bwMode="auto">
            <a:xfrm>
              <a:off x="4000" y="2624"/>
              <a:ext cx="288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i="1">
                  <a:latin typeface="Times New Roman" pitchFamily="18" charset="0"/>
                </a:rPr>
                <a:t>x</a:t>
              </a:r>
              <a:endParaRPr lang="en-US" i="1" baseline="30000">
                <a:latin typeface="Times New Roman" pitchFamily="18" charset="0"/>
              </a:endParaRPr>
            </a:p>
          </p:txBody>
        </p:sp>
      </p:grpSp>
      <p:grpSp>
        <p:nvGrpSpPr>
          <p:cNvPr id="23573" name="Group 63"/>
          <p:cNvGrpSpPr>
            <a:grpSpLocks/>
          </p:cNvGrpSpPr>
          <p:nvPr/>
        </p:nvGrpSpPr>
        <p:grpSpPr bwMode="auto">
          <a:xfrm>
            <a:off x="4344988" y="2620963"/>
            <a:ext cx="4324350" cy="642937"/>
            <a:chOff x="1604" y="1613"/>
            <a:chExt cx="2724" cy="405"/>
          </a:xfrm>
        </p:grpSpPr>
        <p:sp>
          <p:nvSpPr>
            <p:cNvPr id="23580" name="Line 4"/>
            <p:cNvSpPr>
              <a:spLocks noChangeShapeType="1"/>
            </p:cNvSpPr>
            <p:nvPr/>
          </p:nvSpPr>
          <p:spPr bwMode="auto">
            <a:xfrm>
              <a:off x="1604" y="1787"/>
              <a:ext cx="2496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81" name="AutoShape 5"/>
            <p:cNvSpPr>
              <a:spLocks noChangeArrowheads="1"/>
            </p:cNvSpPr>
            <p:nvPr/>
          </p:nvSpPr>
          <p:spPr bwMode="auto">
            <a:xfrm>
              <a:off x="1883" y="1762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2" name="Line 6"/>
            <p:cNvSpPr>
              <a:spLocks noChangeShapeType="1"/>
            </p:cNvSpPr>
            <p:nvPr/>
          </p:nvSpPr>
          <p:spPr bwMode="auto">
            <a:xfrm>
              <a:off x="2744" y="1751"/>
              <a:ext cx="0" cy="72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83" name="Text Box 7"/>
            <p:cNvSpPr txBox="1">
              <a:spLocks noChangeArrowheads="1"/>
            </p:cNvSpPr>
            <p:nvPr/>
          </p:nvSpPr>
          <p:spPr bwMode="auto">
            <a:xfrm>
              <a:off x="2654" y="1787"/>
              <a:ext cx="216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23584" name="AutoShape 8"/>
            <p:cNvSpPr>
              <a:spLocks noChangeArrowheads="1"/>
            </p:cNvSpPr>
            <p:nvPr/>
          </p:nvSpPr>
          <p:spPr bwMode="auto">
            <a:xfrm>
              <a:off x="2111" y="1756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5" name="AutoShape 9"/>
            <p:cNvSpPr>
              <a:spLocks noChangeArrowheads="1"/>
            </p:cNvSpPr>
            <p:nvPr/>
          </p:nvSpPr>
          <p:spPr bwMode="auto">
            <a:xfrm>
              <a:off x="2411" y="1762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6" name="AutoShape 10"/>
            <p:cNvSpPr>
              <a:spLocks noChangeArrowheads="1"/>
            </p:cNvSpPr>
            <p:nvPr/>
          </p:nvSpPr>
          <p:spPr bwMode="auto">
            <a:xfrm>
              <a:off x="2543" y="1762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7" name="AutoShape 11"/>
            <p:cNvSpPr>
              <a:spLocks noChangeArrowheads="1"/>
            </p:cNvSpPr>
            <p:nvPr/>
          </p:nvSpPr>
          <p:spPr bwMode="auto">
            <a:xfrm>
              <a:off x="3083" y="1762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8" name="AutoShape 12"/>
            <p:cNvSpPr>
              <a:spLocks noChangeArrowheads="1"/>
            </p:cNvSpPr>
            <p:nvPr/>
          </p:nvSpPr>
          <p:spPr bwMode="auto">
            <a:xfrm>
              <a:off x="3227" y="1762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9" name="AutoShape 13"/>
            <p:cNvSpPr>
              <a:spLocks noChangeArrowheads="1"/>
            </p:cNvSpPr>
            <p:nvPr/>
          </p:nvSpPr>
          <p:spPr bwMode="auto">
            <a:xfrm>
              <a:off x="2999" y="1762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0" name="Line 14"/>
            <p:cNvSpPr>
              <a:spLocks noChangeShapeType="1"/>
            </p:cNvSpPr>
            <p:nvPr/>
          </p:nvSpPr>
          <p:spPr bwMode="auto">
            <a:xfrm>
              <a:off x="2816" y="1631"/>
              <a:ext cx="0" cy="348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91" name="Oval 15"/>
            <p:cNvSpPr>
              <a:spLocks noChangeArrowheads="1"/>
            </p:cNvSpPr>
            <p:nvPr/>
          </p:nvSpPr>
          <p:spPr bwMode="auto">
            <a:xfrm>
              <a:off x="2953" y="1722"/>
              <a:ext cx="144" cy="138"/>
            </a:xfrm>
            <a:prstGeom prst="ellipse">
              <a:avLst/>
            </a:prstGeom>
            <a:noFill/>
            <a:ln w="19050" algn="ctr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2" name="Oval 16"/>
            <p:cNvSpPr>
              <a:spLocks noChangeArrowheads="1"/>
            </p:cNvSpPr>
            <p:nvPr/>
          </p:nvSpPr>
          <p:spPr bwMode="auto">
            <a:xfrm>
              <a:off x="2503" y="1716"/>
              <a:ext cx="144" cy="138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3" name="Line 18"/>
            <p:cNvSpPr>
              <a:spLocks noChangeShapeType="1"/>
            </p:cNvSpPr>
            <p:nvPr/>
          </p:nvSpPr>
          <p:spPr bwMode="auto">
            <a:xfrm flipH="1" flipV="1">
              <a:off x="3023" y="1613"/>
              <a:ext cx="6" cy="377"/>
            </a:xfrm>
            <a:prstGeom prst="line">
              <a:avLst/>
            </a:prstGeom>
            <a:noFill/>
            <a:ln w="9525" cap="rnd">
              <a:solidFill>
                <a:schemeClr val="tx2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94" name="Line 19"/>
            <p:cNvSpPr>
              <a:spLocks noChangeShapeType="1"/>
            </p:cNvSpPr>
            <p:nvPr/>
          </p:nvSpPr>
          <p:spPr bwMode="auto">
            <a:xfrm flipH="1" flipV="1">
              <a:off x="2573" y="1613"/>
              <a:ext cx="6" cy="377"/>
            </a:xfrm>
            <a:prstGeom prst="line">
              <a:avLst/>
            </a:prstGeom>
            <a:noFill/>
            <a:ln w="9525" cap="rnd">
              <a:solidFill>
                <a:schemeClr val="tx2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95" name="Text Box 55"/>
            <p:cNvSpPr txBox="1">
              <a:spLocks noChangeArrowheads="1"/>
            </p:cNvSpPr>
            <p:nvPr/>
          </p:nvSpPr>
          <p:spPr bwMode="auto">
            <a:xfrm>
              <a:off x="4040" y="1739"/>
              <a:ext cx="288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i="1">
                  <a:latin typeface="Times New Roman" pitchFamily="18" charset="0"/>
                </a:rPr>
                <a:t>x</a:t>
              </a:r>
              <a:endParaRPr lang="en-US" i="1" baseline="30000">
                <a:latin typeface="Times New Roman" pitchFamily="18" charset="0"/>
              </a:endParaRPr>
            </a:p>
          </p:txBody>
        </p:sp>
      </p:grpSp>
      <p:sp>
        <p:nvSpPr>
          <p:cNvPr id="222264" name="Line 56"/>
          <p:cNvSpPr>
            <a:spLocks noChangeShapeType="1"/>
          </p:cNvSpPr>
          <p:nvPr/>
        </p:nvSpPr>
        <p:spPr bwMode="auto">
          <a:xfrm flipV="1">
            <a:off x="5591175" y="5246688"/>
            <a:ext cx="3181350" cy="1295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265" name="Line 57"/>
          <p:cNvSpPr>
            <a:spLocks noChangeShapeType="1"/>
          </p:cNvSpPr>
          <p:nvPr/>
        </p:nvSpPr>
        <p:spPr bwMode="auto">
          <a:xfrm flipV="1">
            <a:off x="5586413" y="5170488"/>
            <a:ext cx="3114675" cy="1284287"/>
          </a:xfrm>
          <a:prstGeom prst="line">
            <a:avLst/>
          </a:prstGeom>
          <a:noFill/>
          <a:ln w="9525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266" name="Line 58"/>
          <p:cNvSpPr>
            <a:spLocks noChangeShapeType="1"/>
          </p:cNvSpPr>
          <p:nvPr/>
        </p:nvSpPr>
        <p:spPr bwMode="auto">
          <a:xfrm flipV="1">
            <a:off x="5700713" y="5341938"/>
            <a:ext cx="3057525" cy="1246187"/>
          </a:xfrm>
          <a:prstGeom prst="line">
            <a:avLst/>
          </a:prstGeom>
          <a:noFill/>
          <a:ln w="9525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267" name="Oval 59"/>
          <p:cNvSpPr>
            <a:spLocks noChangeArrowheads="1"/>
          </p:cNvSpPr>
          <p:nvPr/>
        </p:nvSpPr>
        <p:spPr bwMode="auto">
          <a:xfrm>
            <a:off x="7313613" y="5600700"/>
            <a:ext cx="228600" cy="219075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2268" name="Oval 60"/>
          <p:cNvSpPr>
            <a:spLocks noChangeArrowheads="1"/>
          </p:cNvSpPr>
          <p:nvPr/>
        </p:nvSpPr>
        <p:spPr bwMode="auto">
          <a:xfrm>
            <a:off x="6923088" y="5915025"/>
            <a:ext cx="228600" cy="219075"/>
          </a:xfrm>
          <a:prstGeom prst="ellipse">
            <a:avLst/>
          </a:prstGeom>
          <a:noFill/>
          <a:ln w="19050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2269" name="Oval 61"/>
          <p:cNvSpPr>
            <a:spLocks noChangeArrowheads="1"/>
          </p:cNvSpPr>
          <p:nvPr/>
        </p:nvSpPr>
        <p:spPr bwMode="auto">
          <a:xfrm>
            <a:off x="5856288" y="6191250"/>
            <a:ext cx="228600" cy="219075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6BFBF8-D964-40AE-B659-B8A5F9F55CE1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6881400" y="399240"/>
              <a:ext cx="1919520" cy="9338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71680" y="387360"/>
                <a:ext cx="1943280" cy="955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246" grpId="0" animBg="1"/>
      <p:bldP spid="222247" grpId="0" animBg="1"/>
      <p:bldP spid="222248" grpId="0" animBg="1"/>
      <p:bldP spid="222249" grpId="0"/>
      <p:bldP spid="222250" grpId="0" animBg="1"/>
      <p:bldP spid="222251" grpId="0" animBg="1"/>
      <p:bldP spid="222252" grpId="0" animBg="1"/>
      <p:bldP spid="222253" grpId="0" animBg="1"/>
      <p:bldP spid="222254" grpId="0" animBg="1"/>
      <p:bldP spid="222255" grpId="0" animBg="1"/>
      <p:bldP spid="222256" grpId="0" animBg="1"/>
      <p:bldP spid="222257" grpId="0" animBg="1"/>
      <p:bldP spid="222258" grpId="0" animBg="1"/>
      <p:bldP spid="222259" grpId="0" animBg="1"/>
      <p:bldP spid="222260" grpId="0"/>
      <p:bldP spid="222261" grpId="0"/>
      <p:bldP spid="222264" grpId="0" animBg="1"/>
      <p:bldP spid="222265" grpId="0" animBg="1"/>
      <p:bldP spid="222266" grpId="0" animBg="1"/>
      <p:bldP spid="222267" grpId="0" animBg="1"/>
      <p:bldP spid="222268" grpId="0" animBg="1"/>
      <p:bldP spid="22226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/>
              <a:t>Nonlinear SVMs:  Feature Spaces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1279525" y="1757363"/>
            <a:ext cx="7010400" cy="142398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Idea: The original feature space can be mapped to some higher-dimensional feature space where the training set is separable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Is this always true?</a:t>
            </a:r>
          </a:p>
        </p:txBody>
      </p:sp>
      <p:sp>
        <p:nvSpPr>
          <p:cNvPr id="24580" name="Line 42"/>
          <p:cNvSpPr>
            <a:spLocks noChangeShapeType="1"/>
          </p:cNvSpPr>
          <p:nvPr/>
        </p:nvSpPr>
        <p:spPr bwMode="auto">
          <a:xfrm flipV="1">
            <a:off x="2365375" y="3429000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581" name="Line 43"/>
          <p:cNvSpPr>
            <a:spLocks noChangeShapeType="1"/>
          </p:cNvSpPr>
          <p:nvPr/>
        </p:nvSpPr>
        <p:spPr bwMode="auto">
          <a:xfrm flipV="1">
            <a:off x="744538" y="5040313"/>
            <a:ext cx="3319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582" name="AutoShape 44"/>
          <p:cNvSpPr>
            <a:spLocks noChangeArrowheads="1"/>
          </p:cNvSpPr>
          <p:nvPr/>
        </p:nvSpPr>
        <p:spPr bwMode="auto">
          <a:xfrm>
            <a:off x="2395538" y="426085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3" name="AutoShape 45"/>
          <p:cNvSpPr>
            <a:spLocks noChangeArrowheads="1"/>
          </p:cNvSpPr>
          <p:nvPr/>
        </p:nvSpPr>
        <p:spPr bwMode="auto">
          <a:xfrm>
            <a:off x="1820863" y="46180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4" name="AutoShape 46"/>
          <p:cNvSpPr>
            <a:spLocks noChangeArrowheads="1"/>
          </p:cNvSpPr>
          <p:nvPr/>
        </p:nvSpPr>
        <p:spPr bwMode="auto">
          <a:xfrm>
            <a:off x="1973263" y="51641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5" name="AutoShape 47"/>
          <p:cNvSpPr>
            <a:spLocks noChangeArrowheads="1"/>
          </p:cNvSpPr>
          <p:nvPr/>
        </p:nvSpPr>
        <p:spPr bwMode="auto">
          <a:xfrm>
            <a:off x="2506663" y="56403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6" name="AutoShape 48"/>
          <p:cNvSpPr>
            <a:spLocks noChangeArrowheads="1"/>
          </p:cNvSpPr>
          <p:nvPr/>
        </p:nvSpPr>
        <p:spPr bwMode="auto">
          <a:xfrm>
            <a:off x="2087563" y="43068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7" name="AutoShape 49"/>
          <p:cNvSpPr>
            <a:spLocks noChangeArrowheads="1"/>
          </p:cNvSpPr>
          <p:nvPr/>
        </p:nvSpPr>
        <p:spPr bwMode="auto">
          <a:xfrm>
            <a:off x="1592263" y="49355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8" name="AutoShape 50"/>
          <p:cNvSpPr>
            <a:spLocks noChangeArrowheads="1"/>
          </p:cNvSpPr>
          <p:nvPr/>
        </p:nvSpPr>
        <p:spPr bwMode="auto">
          <a:xfrm>
            <a:off x="2011363" y="56784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9" name="AutoShape 51"/>
          <p:cNvSpPr>
            <a:spLocks noChangeArrowheads="1"/>
          </p:cNvSpPr>
          <p:nvPr/>
        </p:nvSpPr>
        <p:spPr bwMode="auto">
          <a:xfrm>
            <a:off x="2506663" y="47069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0" name="AutoShape 52"/>
          <p:cNvSpPr>
            <a:spLocks noChangeArrowheads="1"/>
          </p:cNvSpPr>
          <p:nvPr/>
        </p:nvSpPr>
        <p:spPr bwMode="auto">
          <a:xfrm>
            <a:off x="3408363" y="46942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1" name="AutoShape 53"/>
          <p:cNvSpPr>
            <a:spLocks noChangeArrowheads="1"/>
          </p:cNvSpPr>
          <p:nvPr/>
        </p:nvSpPr>
        <p:spPr bwMode="auto">
          <a:xfrm>
            <a:off x="3268663" y="59070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2" name="AutoShape 54"/>
          <p:cNvSpPr>
            <a:spLocks noChangeArrowheads="1"/>
          </p:cNvSpPr>
          <p:nvPr/>
        </p:nvSpPr>
        <p:spPr bwMode="auto">
          <a:xfrm>
            <a:off x="1020763" y="48212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3" name="AutoShape 55"/>
          <p:cNvSpPr>
            <a:spLocks noChangeArrowheads="1"/>
          </p:cNvSpPr>
          <p:nvPr/>
        </p:nvSpPr>
        <p:spPr bwMode="auto">
          <a:xfrm>
            <a:off x="2532063" y="62753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4" name="AutoShape 56"/>
          <p:cNvSpPr>
            <a:spLocks noChangeArrowheads="1"/>
          </p:cNvSpPr>
          <p:nvPr/>
        </p:nvSpPr>
        <p:spPr bwMode="auto">
          <a:xfrm>
            <a:off x="3497263" y="54308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5" name="AutoShape 57"/>
          <p:cNvSpPr>
            <a:spLocks noChangeArrowheads="1"/>
          </p:cNvSpPr>
          <p:nvPr/>
        </p:nvSpPr>
        <p:spPr bwMode="auto">
          <a:xfrm>
            <a:off x="1560513" y="59705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6" name="AutoShape 58"/>
          <p:cNvSpPr>
            <a:spLocks noChangeArrowheads="1"/>
          </p:cNvSpPr>
          <p:nvPr/>
        </p:nvSpPr>
        <p:spPr bwMode="auto">
          <a:xfrm>
            <a:off x="1249363" y="54879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7" name="AutoShape 59"/>
          <p:cNvSpPr>
            <a:spLocks noChangeArrowheads="1"/>
          </p:cNvSpPr>
          <p:nvPr/>
        </p:nvSpPr>
        <p:spPr bwMode="auto">
          <a:xfrm>
            <a:off x="1306513" y="39639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8" name="AutoShape 61"/>
          <p:cNvSpPr>
            <a:spLocks noChangeArrowheads="1"/>
          </p:cNvSpPr>
          <p:nvPr/>
        </p:nvSpPr>
        <p:spPr bwMode="auto">
          <a:xfrm>
            <a:off x="2801938" y="509905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9" name="AutoShape 62"/>
          <p:cNvSpPr>
            <a:spLocks noChangeArrowheads="1"/>
          </p:cNvSpPr>
          <p:nvPr/>
        </p:nvSpPr>
        <p:spPr bwMode="auto">
          <a:xfrm>
            <a:off x="2420938" y="52324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0" name="AutoShape 63"/>
          <p:cNvSpPr>
            <a:spLocks noChangeArrowheads="1"/>
          </p:cNvSpPr>
          <p:nvPr/>
        </p:nvSpPr>
        <p:spPr bwMode="auto">
          <a:xfrm>
            <a:off x="2706688" y="399415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1" name="Oval 66"/>
          <p:cNvSpPr>
            <a:spLocks noChangeArrowheads="1"/>
          </p:cNvSpPr>
          <p:nvPr/>
        </p:nvSpPr>
        <p:spPr bwMode="auto">
          <a:xfrm>
            <a:off x="1411288" y="4079875"/>
            <a:ext cx="1885950" cy="1905000"/>
          </a:xfrm>
          <a:prstGeom prst="ellipse">
            <a:avLst/>
          </a:prstGeom>
          <a:noFill/>
          <a:ln w="15875" algn="ctr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2" name="AutoShape 67"/>
          <p:cNvSpPr>
            <a:spLocks noChangeArrowheads="1"/>
          </p:cNvSpPr>
          <p:nvPr/>
        </p:nvSpPr>
        <p:spPr bwMode="auto">
          <a:xfrm>
            <a:off x="1458913" y="41163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3" name="AutoShape 68"/>
          <p:cNvSpPr>
            <a:spLocks noChangeArrowheads="1"/>
          </p:cNvSpPr>
          <p:nvPr/>
        </p:nvSpPr>
        <p:spPr bwMode="auto">
          <a:xfrm>
            <a:off x="3382963" y="40973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4" name="Line 69"/>
          <p:cNvSpPr>
            <a:spLocks noChangeShapeType="1"/>
          </p:cNvSpPr>
          <p:nvPr/>
        </p:nvSpPr>
        <p:spPr bwMode="auto">
          <a:xfrm flipH="1" flipV="1">
            <a:off x="6403975" y="3181350"/>
            <a:ext cx="0" cy="20701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605" name="Line 70"/>
          <p:cNvSpPr>
            <a:spLocks noChangeShapeType="1"/>
          </p:cNvSpPr>
          <p:nvPr/>
        </p:nvSpPr>
        <p:spPr bwMode="auto">
          <a:xfrm>
            <a:off x="6373813" y="5268913"/>
            <a:ext cx="23479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606" name="AutoShape 71"/>
          <p:cNvSpPr>
            <a:spLocks noChangeArrowheads="1"/>
          </p:cNvSpPr>
          <p:nvPr/>
        </p:nvSpPr>
        <p:spPr bwMode="auto">
          <a:xfrm>
            <a:off x="6672263" y="463232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7" name="AutoShape 72"/>
          <p:cNvSpPr>
            <a:spLocks noChangeArrowheads="1"/>
          </p:cNvSpPr>
          <p:nvPr/>
        </p:nvSpPr>
        <p:spPr bwMode="auto">
          <a:xfrm>
            <a:off x="6097588" y="49895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8" name="AutoShape 73"/>
          <p:cNvSpPr>
            <a:spLocks noChangeArrowheads="1"/>
          </p:cNvSpPr>
          <p:nvPr/>
        </p:nvSpPr>
        <p:spPr bwMode="auto">
          <a:xfrm>
            <a:off x="6478588" y="55451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09" name="AutoShape 74"/>
          <p:cNvSpPr>
            <a:spLocks noChangeArrowheads="1"/>
          </p:cNvSpPr>
          <p:nvPr/>
        </p:nvSpPr>
        <p:spPr bwMode="auto">
          <a:xfrm>
            <a:off x="7297738" y="55451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0" name="AutoShape 75"/>
          <p:cNvSpPr>
            <a:spLocks noChangeArrowheads="1"/>
          </p:cNvSpPr>
          <p:nvPr/>
        </p:nvSpPr>
        <p:spPr bwMode="auto">
          <a:xfrm>
            <a:off x="6364288" y="46783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1" name="AutoShape 76"/>
          <p:cNvSpPr>
            <a:spLocks noChangeArrowheads="1"/>
          </p:cNvSpPr>
          <p:nvPr/>
        </p:nvSpPr>
        <p:spPr bwMode="auto">
          <a:xfrm>
            <a:off x="6573838" y="49545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2" name="AutoShape 77"/>
          <p:cNvSpPr>
            <a:spLocks noChangeArrowheads="1"/>
          </p:cNvSpPr>
          <p:nvPr/>
        </p:nvSpPr>
        <p:spPr bwMode="auto">
          <a:xfrm>
            <a:off x="6802438" y="55832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3" name="AutoShape 78"/>
          <p:cNvSpPr>
            <a:spLocks noChangeArrowheads="1"/>
          </p:cNvSpPr>
          <p:nvPr/>
        </p:nvSpPr>
        <p:spPr bwMode="auto">
          <a:xfrm>
            <a:off x="6783388" y="50784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4" name="AutoShape 79"/>
          <p:cNvSpPr>
            <a:spLocks noChangeArrowheads="1"/>
          </p:cNvSpPr>
          <p:nvPr/>
        </p:nvSpPr>
        <p:spPr bwMode="auto">
          <a:xfrm>
            <a:off x="8389938" y="4713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5" name="AutoShape 80"/>
          <p:cNvSpPr>
            <a:spLocks noChangeArrowheads="1"/>
          </p:cNvSpPr>
          <p:nvPr/>
        </p:nvSpPr>
        <p:spPr bwMode="auto">
          <a:xfrm>
            <a:off x="8250238" y="59261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6" name="AutoShape 81"/>
          <p:cNvSpPr>
            <a:spLocks noChangeArrowheads="1"/>
          </p:cNvSpPr>
          <p:nvPr/>
        </p:nvSpPr>
        <p:spPr bwMode="auto">
          <a:xfrm>
            <a:off x="7773988" y="36782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7" name="AutoShape 82"/>
          <p:cNvSpPr>
            <a:spLocks noChangeArrowheads="1"/>
          </p:cNvSpPr>
          <p:nvPr/>
        </p:nvSpPr>
        <p:spPr bwMode="auto">
          <a:xfrm>
            <a:off x="7780338" y="49418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8" name="AutoShape 83"/>
          <p:cNvSpPr>
            <a:spLocks noChangeArrowheads="1"/>
          </p:cNvSpPr>
          <p:nvPr/>
        </p:nvSpPr>
        <p:spPr bwMode="auto">
          <a:xfrm>
            <a:off x="8478838" y="54498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19" name="AutoShape 84"/>
          <p:cNvSpPr>
            <a:spLocks noChangeArrowheads="1"/>
          </p:cNvSpPr>
          <p:nvPr/>
        </p:nvSpPr>
        <p:spPr bwMode="auto">
          <a:xfrm>
            <a:off x="7304088" y="43894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0" name="AutoShape 85"/>
          <p:cNvSpPr>
            <a:spLocks noChangeArrowheads="1"/>
          </p:cNvSpPr>
          <p:nvPr/>
        </p:nvSpPr>
        <p:spPr bwMode="auto">
          <a:xfrm>
            <a:off x="7907338" y="56213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1" name="AutoShape 86"/>
          <p:cNvSpPr>
            <a:spLocks noChangeArrowheads="1"/>
          </p:cNvSpPr>
          <p:nvPr/>
        </p:nvSpPr>
        <p:spPr bwMode="auto">
          <a:xfrm>
            <a:off x="7697788" y="38877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2" name="AutoShape 87"/>
          <p:cNvSpPr>
            <a:spLocks noChangeArrowheads="1"/>
          </p:cNvSpPr>
          <p:nvPr/>
        </p:nvSpPr>
        <p:spPr bwMode="auto">
          <a:xfrm>
            <a:off x="6307138" y="539432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3" name="AutoShape 88"/>
          <p:cNvSpPr>
            <a:spLocks noChangeArrowheads="1"/>
          </p:cNvSpPr>
          <p:nvPr/>
        </p:nvSpPr>
        <p:spPr bwMode="auto">
          <a:xfrm>
            <a:off x="5926138" y="55276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4" name="AutoShape 89"/>
          <p:cNvSpPr>
            <a:spLocks noChangeArrowheads="1"/>
          </p:cNvSpPr>
          <p:nvPr/>
        </p:nvSpPr>
        <p:spPr bwMode="auto">
          <a:xfrm>
            <a:off x="7688263" y="40132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5" name="AutoShape 91"/>
          <p:cNvSpPr>
            <a:spLocks noChangeArrowheads="1"/>
          </p:cNvSpPr>
          <p:nvPr/>
        </p:nvSpPr>
        <p:spPr bwMode="auto">
          <a:xfrm>
            <a:off x="7240588" y="35448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6" name="AutoShape 92"/>
          <p:cNvSpPr>
            <a:spLocks noChangeArrowheads="1"/>
          </p:cNvSpPr>
          <p:nvPr/>
        </p:nvSpPr>
        <p:spPr bwMode="auto">
          <a:xfrm>
            <a:off x="8364538" y="41163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27" name="Line 93"/>
          <p:cNvSpPr>
            <a:spLocks noChangeShapeType="1"/>
          </p:cNvSpPr>
          <p:nvPr/>
        </p:nvSpPr>
        <p:spPr bwMode="auto">
          <a:xfrm flipH="1">
            <a:off x="5156200" y="5270500"/>
            <a:ext cx="1238250" cy="99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628" name="Line 94"/>
          <p:cNvSpPr>
            <a:spLocks noChangeShapeType="1"/>
          </p:cNvSpPr>
          <p:nvPr/>
        </p:nvSpPr>
        <p:spPr bwMode="auto">
          <a:xfrm>
            <a:off x="6392863" y="3917950"/>
            <a:ext cx="1447800" cy="133350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29" name="Line 95"/>
          <p:cNvSpPr>
            <a:spLocks noChangeShapeType="1"/>
          </p:cNvSpPr>
          <p:nvPr/>
        </p:nvSpPr>
        <p:spPr bwMode="auto">
          <a:xfrm flipV="1">
            <a:off x="6621463" y="5289550"/>
            <a:ext cx="1219200" cy="121920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30" name="Line 96"/>
          <p:cNvSpPr>
            <a:spLocks noChangeShapeType="1"/>
          </p:cNvSpPr>
          <p:nvPr/>
        </p:nvSpPr>
        <p:spPr bwMode="auto">
          <a:xfrm flipV="1">
            <a:off x="4926013" y="3956050"/>
            <a:ext cx="1466850" cy="83820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31" name="Line 97"/>
          <p:cNvSpPr>
            <a:spLocks noChangeShapeType="1"/>
          </p:cNvSpPr>
          <p:nvPr/>
        </p:nvSpPr>
        <p:spPr bwMode="auto">
          <a:xfrm>
            <a:off x="4906963" y="4794250"/>
            <a:ext cx="1714500" cy="169545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32" name="AutoShape 98"/>
          <p:cNvSpPr>
            <a:spLocks noChangeArrowheads="1"/>
          </p:cNvSpPr>
          <p:nvPr/>
        </p:nvSpPr>
        <p:spPr bwMode="auto">
          <a:xfrm>
            <a:off x="3887788" y="3355975"/>
            <a:ext cx="1638300" cy="457200"/>
          </a:xfrm>
          <a:prstGeom prst="curvedDownArrow">
            <a:avLst>
              <a:gd name="adj1" fmla="val 71667"/>
              <a:gd name="adj2" fmla="val 143333"/>
              <a:gd name="adj3" fmla="val 33333"/>
            </a:avLst>
          </a:prstGeom>
          <a:solidFill>
            <a:srgbClr val="008000"/>
          </a:solidFill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33" name="Text Box 99"/>
          <p:cNvSpPr txBox="1">
            <a:spLocks noChangeArrowheads="1"/>
          </p:cNvSpPr>
          <p:nvPr/>
        </p:nvSpPr>
        <p:spPr bwMode="auto">
          <a:xfrm>
            <a:off x="3887788" y="3756025"/>
            <a:ext cx="1679575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l-GR" sz="2000"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:  </a:t>
            </a:r>
            <a:r>
              <a:rPr lang="en-US" sz="2000" b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000" b="1" baseline="-25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>
                <a:latin typeface="Times New Roman" pitchFamily="18" charset="0"/>
                <a:cs typeface="Times New Roman" pitchFamily="18" charset="0"/>
              </a:rPr>
              <a:t>→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sz="2000" b="1"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6BFBF8-D964-40AE-B659-B8A5F9F55CE1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5803200" y="332280"/>
              <a:ext cx="360" cy="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00680" y="329760"/>
                <a:ext cx="5400" cy="5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“Kernel Trick”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Note: SVMs rely on the inner product between vectors </a:t>
            </a:r>
            <a:r>
              <a:rPr lang="en-US" sz="2800" i="1" dirty="0"/>
              <a:t>K</a:t>
            </a:r>
            <a:r>
              <a:rPr lang="en-US" sz="2800" dirty="0"/>
              <a:t>(</a:t>
            </a:r>
            <a:r>
              <a:rPr lang="en-US" sz="2800" b="1" dirty="0" err="1"/>
              <a:t>x</a:t>
            </a:r>
            <a:r>
              <a:rPr lang="en-US" sz="2800" i="1" baseline="-25000" dirty="0" err="1"/>
              <a:t>i</a:t>
            </a:r>
            <a:r>
              <a:rPr lang="en-US" sz="2800" dirty="0" err="1"/>
              <a:t>,</a:t>
            </a:r>
            <a:r>
              <a:rPr lang="en-US" sz="2800" b="1" dirty="0" err="1"/>
              <a:t>x</a:t>
            </a:r>
            <a:r>
              <a:rPr lang="en-US" sz="2800" i="1" baseline="-25000" dirty="0" err="1"/>
              <a:t>j</a:t>
            </a:r>
            <a:r>
              <a:rPr lang="en-US" sz="2800" dirty="0"/>
              <a:t>)=</a:t>
            </a:r>
            <a:r>
              <a:rPr lang="en-US" sz="2800" b="1" dirty="0" err="1"/>
              <a:t>x</a:t>
            </a:r>
            <a:r>
              <a:rPr lang="en-US" sz="2800" i="1" baseline="-25000" dirty="0" err="1"/>
              <a:t>i</a:t>
            </a:r>
            <a:r>
              <a:rPr lang="en-US" sz="2800" b="1" baseline="30000" dirty="0" err="1"/>
              <a:t>T</a:t>
            </a:r>
            <a:r>
              <a:rPr lang="en-US" sz="2800" b="1" dirty="0" err="1"/>
              <a:t>x</a:t>
            </a:r>
            <a:r>
              <a:rPr lang="en-US" sz="2800" i="1" baseline="-25000" dirty="0" err="1"/>
              <a:t>j</a:t>
            </a:r>
            <a:endParaRPr lang="en-US" sz="2800" i="1" baseline="-250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If every data point is mapped into high-dimensional space via some transformation </a:t>
            </a:r>
            <a:r>
              <a:rPr lang="el-GR" sz="2800" dirty="0">
                <a:cs typeface="Times New Roman" pitchFamily="18" charset="0"/>
              </a:rPr>
              <a:t>Φ</a:t>
            </a:r>
            <a:r>
              <a:rPr lang="en-US" sz="2800" dirty="0">
                <a:cs typeface="Times New Roman" pitchFamily="18" charset="0"/>
              </a:rPr>
              <a:t>:  </a:t>
            </a:r>
            <a:r>
              <a:rPr lang="en-US" sz="2800" b="1" dirty="0">
                <a:cs typeface="Times New Roman" pitchFamily="18" charset="0"/>
              </a:rPr>
              <a:t>x</a:t>
            </a:r>
            <a:r>
              <a:rPr lang="en-US" sz="2800" b="1" baseline="-25000" dirty="0">
                <a:cs typeface="Times New Roman" pitchFamily="18" charset="0"/>
              </a:rPr>
              <a:t> </a:t>
            </a:r>
            <a:r>
              <a:rPr lang="en-US" sz="2800" b="1" dirty="0">
                <a:cs typeface="Times New Roman" pitchFamily="18" charset="0"/>
              </a:rPr>
              <a:t>→</a:t>
            </a:r>
            <a:r>
              <a:rPr lang="en-US" sz="2800" dirty="0">
                <a:cs typeface="Times New Roman" pitchFamily="18" charset="0"/>
              </a:rPr>
              <a:t> </a:t>
            </a:r>
            <a:r>
              <a:rPr lang="el-GR" sz="2800" dirty="0">
                <a:cs typeface="Times New Roman" pitchFamily="18" charset="0"/>
              </a:rPr>
              <a:t>φ</a:t>
            </a:r>
            <a:r>
              <a:rPr lang="en-US" sz="2800" dirty="0">
                <a:cs typeface="Times New Roman" pitchFamily="18" charset="0"/>
              </a:rPr>
              <a:t>(</a:t>
            </a:r>
            <a:r>
              <a:rPr lang="en-US" sz="2800" b="1" dirty="0">
                <a:cs typeface="Times New Roman" pitchFamily="18" charset="0"/>
              </a:rPr>
              <a:t>x</a:t>
            </a:r>
            <a:r>
              <a:rPr lang="en-US" sz="2800" dirty="0">
                <a:cs typeface="Times New Roman" pitchFamily="18" charset="0"/>
              </a:rPr>
              <a:t>), the inner product becomes:</a:t>
            </a:r>
          </a:p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800" i="1" dirty="0"/>
              <a:t>K</a:t>
            </a:r>
            <a:r>
              <a:rPr lang="en-US" sz="2800" dirty="0"/>
              <a:t>(</a:t>
            </a:r>
            <a:r>
              <a:rPr lang="en-US" sz="2800" b="1" dirty="0" err="1"/>
              <a:t>x</a:t>
            </a:r>
            <a:r>
              <a:rPr lang="en-US" sz="2800" i="1" baseline="-25000" dirty="0" err="1"/>
              <a:t>i</a:t>
            </a:r>
            <a:r>
              <a:rPr lang="en-US" sz="2800" dirty="0" err="1"/>
              <a:t>,</a:t>
            </a:r>
            <a:r>
              <a:rPr lang="en-US" sz="2800" b="1" dirty="0" err="1"/>
              <a:t>x</a:t>
            </a:r>
            <a:r>
              <a:rPr lang="en-US" sz="2800" i="1" baseline="-25000" dirty="0" err="1"/>
              <a:t>j</a:t>
            </a:r>
            <a:r>
              <a:rPr lang="en-US" sz="2800" dirty="0"/>
              <a:t>)= </a:t>
            </a:r>
            <a:r>
              <a:rPr lang="el-GR" sz="2800" b="1" dirty="0">
                <a:cs typeface="Times New Roman" pitchFamily="18" charset="0"/>
              </a:rPr>
              <a:t>φ</a:t>
            </a:r>
            <a:r>
              <a:rPr lang="en-US" sz="2800" dirty="0"/>
              <a:t>(</a:t>
            </a:r>
            <a:r>
              <a:rPr lang="en-US" sz="2800" b="1" dirty="0"/>
              <a:t>x</a:t>
            </a:r>
            <a:r>
              <a:rPr lang="en-US" sz="2800" i="1" baseline="-25000" dirty="0"/>
              <a:t>i</a:t>
            </a:r>
            <a:r>
              <a:rPr lang="en-US" sz="2800" dirty="0"/>
              <a:t>)</a:t>
            </a:r>
            <a:r>
              <a:rPr lang="en-US" sz="2800" b="1" baseline="-25000" dirty="0"/>
              <a:t> </a:t>
            </a:r>
            <a:r>
              <a:rPr lang="en-US" sz="2800" b="1" baseline="30000" dirty="0"/>
              <a:t>T</a:t>
            </a:r>
            <a:r>
              <a:rPr lang="el-GR" sz="2800" b="1" dirty="0">
                <a:cs typeface="Times New Roman" pitchFamily="18" charset="0"/>
              </a:rPr>
              <a:t>φ</a:t>
            </a:r>
            <a:r>
              <a:rPr lang="en-US" sz="2800" dirty="0"/>
              <a:t>(</a:t>
            </a:r>
            <a:r>
              <a:rPr lang="en-US" sz="2800" b="1" dirty="0" err="1"/>
              <a:t>x</a:t>
            </a:r>
            <a:r>
              <a:rPr lang="en-US" sz="2800" i="1" baseline="-25000" dirty="0" err="1"/>
              <a:t>j</a:t>
            </a:r>
            <a:r>
              <a:rPr lang="en-US" sz="2800" dirty="0"/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A </a:t>
            </a:r>
            <a:r>
              <a:rPr lang="en-US" sz="2800" i="1" dirty="0"/>
              <a:t>kernel function</a:t>
            </a:r>
            <a:r>
              <a:rPr lang="en-US" sz="2800" dirty="0"/>
              <a:t> is a type of function that is </a:t>
            </a:r>
            <a:r>
              <a:rPr lang="en-US" sz="2800" i="1" dirty="0"/>
              <a:t>equivalent</a:t>
            </a:r>
            <a:r>
              <a:rPr lang="en-US" sz="2800" dirty="0"/>
              <a:t> to an inner product in some feature space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So, how do we known if a given function is a kernel function?</a:t>
            </a:r>
          </a:p>
        </p:txBody>
      </p:sp>
      <p:sp>
        <p:nvSpPr>
          <p:cNvPr id="2" name="Freeform 1"/>
          <p:cNvSpPr/>
          <p:nvPr/>
        </p:nvSpPr>
        <p:spPr>
          <a:xfrm>
            <a:off x="0" y="6295429"/>
            <a:ext cx="1" cy="1"/>
          </a:xfrm>
          <a:custGeom>
            <a:avLst/>
            <a:gdLst/>
            <a:ahLst/>
            <a:cxnLst/>
            <a:rect l="0" t="0" r="0" b="0"/>
            <a:pathLst>
              <a:path w="1" h="1">
                <a:moveTo>
                  <a:pt x="0" y="0"/>
                </a:moveTo>
                <a:close/>
              </a:path>
            </a:pathLst>
          </a:cu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25400" dist="35921" dir="2700002">
                    <a:scrgbClr r="0" g="0" b="0">
                      <a:alpha val="60000"/>
                    </a:scrgbClr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6BFBF8-D964-40AE-B659-B8A5F9F55CE1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Noise in the Observations</a:t>
            </a:r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2817813" y="2667000"/>
            <a:ext cx="498475" cy="6508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>
                <a:latin typeface="Courier" pitchFamily="49" charset="0"/>
              </a:rPr>
              <a:t>X</a:t>
            </a:r>
            <a:endParaRPr lang="en-US" sz="2400">
              <a:latin typeface="Times" pitchFamily="18" charset="0"/>
            </a:endParaRP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2817813" y="4311650"/>
            <a:ext cx="498475" cy="6508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>
                <a:latin typeface="Courier" pitchFamily="49" charset="0"/>
              </a:rPr>
              <a:t>X</a:t>
            </a:r>
            <a:endParaRPr lang="en-US" sz="2400">
              <a:latin typeface="Times" pitchFamily="18" charset="0"/>
            </a:endParaRPr>
          </a:p>
        </p:txBody>
      </p:sp>
      <p:sp>
        <p:nvSpPr>
          <p:cNvPr id="13317" name="Text Box 5"/>
          <p:cNvSpPr txBox="1">
            <a:spLocks noChangeArrowheads="1"/>
          </p:cNvSpPr>
          <p:nvPr/>
        </p:nvSpPr>
        <p:spPr bwMode="auto">
          <a:xfrm>
            <a:off x="4875213" y="3505200"/>
            <a:ext cx="549275" cy="650875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>
                <a:latin typeface="Courier" pitchFamily="49" charset="0"/>
              </a:rPr>
              <a:t>O</a:t>
            </a:r>
            <a:endParaRPr lang="en-US" sz="2400">
              <a:latin typeface="Times" pitchFamily="18" charset="0"/>
            </a:endParaRPr>
          </a:p>
        </p:txBody>
      </p:sp>
      <p:sp>
        <p:nvSpPr>
          <p:cNvPr id="13318" name="Text Box 6"/>
          <p:cNvSpPr txBox="1">
            <a:spLocks noChangeArrowheads="1"/>
          </p:cNvSpPr>
          <p:nvPr/>
        </p:nvSpPr>
        <p:spPr bwMode="auto">
          <a:xfrm>
            <a:off x="5256213" y="4464050"/>
            <a:ext cx="549275" cy="650875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>
                <a:latin typeface="Courier" pitchFamily="49" charset="0"/>
              </a:rPr>
              <a:t>O</a:t>
            </a:r>
            <a:endParaRPr lang="en-US" sz="2400">
              <a:latin typeface="Times" pitchFamily="18" charset="0"/>
            </a:endParaRPr>
          </a:p>
        </p:txBody>
      </p:sp>
      <p:sp>
        <p:nvSpPr>
          <p:cNvPr id="13319" name="Text Box 7"/>
          <p:cNvSpPr txBox="1">
            <a:spLocks noChangeArrowheads="1"/>
          </p:cNvSpPr>
          <p:nvPr/>
        </p:nvSpPr>
        <p:spPr bwMode="auto">
          <a:xfrm>
            <a:off x="6094413" y="4845050"/>
            <a:ext cx="549275" cy="650875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>
                <a:latin typeface="Courier" pitchFamily="49" charset="0"/>
              </a:rPr>
              <a:t>O</a:t>
            </a:r>
            <a:endParaRPr lang="en-US" sz="2400">
              <a:latin typeface="Times" pitchFamily="18" charset="0"/>
            </a:endParaRPr>
          </a:p>
        </p:txBody>
      </p:sp>
      <p:sp>
        <p:nvSpPr>
          <p:cNvPr id="13320" name="Text Box 8"/>
          <p:cNvSpPr txBox="1">
            <a:spLocks noChangeArrowheads="1"/>
          </p:cNvSpPr>
          <p:nvPr/>
        </p:nvSpPr>
        <p:spPr bwMode="auto">
          <a:xfrm>
            <a:off x="5791200" y="3505200"/>
            <a:ext cx="549275" cy="650875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>
                <a:latin typeface="Courier" pitchFamily="49" charset="0"/>
              </a:rPr>
              <a:t>O</a:t>
            </a:r>
            <a:endParaRPr lang="en-US" sz="2400">
              <a:latin typeface="Times" pitchFamily="18" charset="0"/>
            </a:endParaRPr>
          </a:p>
        </p:txBody>
      </p:sp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5638800" y="2362200"/>
            <a:ext cx="549275" cy="650875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>
                <a:latin typeface="Courier" pitchFamily="49" charset="0"/>
              </a:rPr>
              <a:t>O</a:t>
            </a:r>
            <a:endParaRPr lang="en-US" sz="2400">
              <a:latin typeface="Times" pitchFamily="18" charset="0"/>
            </a:endParaRPr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6780213" y="3016250"/>
            <a:ext cx="549275" cy="650875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>
                <a:latin typeface="Courier" pitchFamily="49" charset="0"/>
              </a:rPr>
              <a:t>O</a:t>
            </a:r>
            <a:endParaRPr lang="en-US" sz="2400">
              <a:latin typeface="Times" pitchFamily="18" charset="0"/>
            </a:endParaRPr>
          </a:p>
        </p:txBody>
      </p:sp>
      <p:sp>
        <p:nvSpPr>
          <p:cNvPr id="13323" name="Text Box 11"/>
          <p:cNvSpPr txBox="1">
            <a:spLocks noChangeArrowheads="1"/>
          </p:cNvSpPr>
          <p:nvPr/>
        </p:nvSpPr>
        <p:spPr bwMode="auto">
          <a:xfrm>
            <a:off x="2209800" y="3168650"/>
            <a:ext cx="498475" cy="6508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>
                <a:latin typeface="Courier" pitchFamily="49" charset="0"/>
              </a:rPr>
              <a:t>X</a:t>
            </a:r>
            <a:endParaRPr lang="en-US" sz="2400">
              <a:latin typeface="Times" pitchFamily="18" charset="0"/>
            </a:endParaRPr>
          </a:p>
        </p:txBody>
      </p:sp>
      <p:sp>
        <p:nvSpPr>
          <p:cNvPr id="13324" name="Text Box 12"/>
          <p:cNvSpPr txBox="1">
            <a:spLocks noChangeArrowheads="1"/>
          </p:cNvSpPr>
          <p:nvPr/>
        </p:nvSpPr>
        <p:spPr bwMode="auto">
          <a:xfrm>
            <a:off x="2057400" y="4159250"/>
            <a:ext cx="498475" cy="6508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>
                <a:latin typeface="Courier" pitchFamily="49" charset="0"/>
              </a:rPr>
              <a:t>X</a:t>
            </a:r>
            <a:endParaRPr lang="en-US" sz="2400">
              <a:latin typeface="Times" pitchFamily="18" charset="0"/>
            </a:endParaRPr>
          </a:p>
        </p:txBody>
      </p:sp>
      <p:sp>
        <p:nvSpPr>
          <p:cNvPr id="13325" name="Text Box 13"/>
          <p:cNvSpPr txBox="1">
            <a:spLocks noChangeArrowheads="1"/>
          </p:cNvSpPr>
          <p:nvPr/>
        </p:nvSpPr>
        <p:spPr bwMode="auto">
          <a:xfrm>
            <a:off x="2209800" y="4997450"/>
            <a:ext cx="498475" cy="6508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>
                <a:latin typeface="Courier" pitchFamily="49" charset="0"/>
              </a:rPr>
              <a:t>X</a:t>
            </a:r>
            <a:endParaRPr lang="en-US" sz="2400">
              <a:latin typeface="Times" pitchFamily="18" charset="0"/>
            </a:endParaRPr>
          </a:p>
        </p:txBody>
      </p:sp>
      <p:sp>
        <p:nvSpPr>
          <p:cNvPr id="13326" name="Text Box 14"/>
          <p:cNvSpPr txBox="1">
            <a:spLocks noChangeArrowheads="1"/>
          </p:cNvSpPr>
          <p:nvPr/>
        </p:nvSpPr>
        <p:spPr bwMode="auto">
          <a:xfrm>
            <a:off x="1447800" y="2438400"/>
            <a:ext cx="498475" cy="6508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>
                <a:latin typeface="Courier" pitchFamily="49" charset="0"/>
              </a:rPr>
              <a:t>X</a:t>
            </a:r>
            <a:endParaRPr lang="en-US" sz="2400">
              <a:latin typeface="Times" pitchFamily="18" charset="0"/>
            </a:endParaRPr>
          </a:p>
        </p:txBody>
      </p:sp>
      <p:sp>
        <p:nvSpPr>
          <p:cNvPr id="13327" name="Text Box 15"/>
          <p:cNvSpPr txBox="1">
            <a:spLocks noChangeArrowheads="1"/>
          </p:cNvSpPr>
          <p:nvPr/>
        </p:nvSpPr>
        <p:spPr bwMode="auto">
          <a:xfrm>
            <a:off x="1065213" y="3397250"/>
            <a:ext cx="498475" cy="6508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>
                <a:latin typeface="Courier" pitchFamily="49" charset="0"/>
              </a:rPr>
              <a:t>X</a:t>
            </a:r>
            <a:endParaRPr lang="en-US" sz="2400">
              <a:latin typeface="Times" pitchFamily="18" charset="0"/>
            </a:endParaRPr>
          </a:p>
        </p:txBody>
      </p:sp>
      <p:sp>
        <p:nvSpPr>
          <p:cNvPr id="13328" name="Text Box 16"/>
          <p:cNvSpPr txBox="1">
            <a:spLocks noChangeArrowheads="1"/>
          </p:cNvSpPr>
          <p:nvPr/>
        </p:nvSpPr>
        <p:spPr bwMode="auto">
          <a:xfrm>
            <a:off x="1217613" y="4540250"/>
            <a:ext cx="498475" cy="6508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>
                <a:latin typeface="Courier" pitchFamily="49" charset="0"/>
              </a:rPr>
              <a:t>X</a:t>
            </a:r>
            <a:endParaRPr lang="en-US" sz="2400">
              <a:latin typeface="Times" pitchFamily="18" charset="0"/>
            </a:endParaRPr>
          </a:p>
        </p:txBody>
      </p:sp>
      <p:sp>
        <p:nvSpPr>
          <p:cNvPr id="13329" name="Text Box 17"/>
          <p:cNvSpPr txBox="1">
            <a:spLocks noChangeArrowheads="1"/>
          </p:cNvSpPr>
          <p:nvPr/>
        </p:nvSpPr>
        <p:spPr bwMode="auto">
          <a:xfrm>
            <a:off x="7161213" y="4159250"/>
            <a:ext cx="549275" cy="650875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>
                <a:latin typeface="Courier" pitchFamily="49" charset="0"/>
              </a:rPr>
              <a:t>O</a:t>
            </a:r>
            <a:endParaRPr lang="en-US" sz="2400">
              <a:latin typeface="Times" pitchFamily="18" charset="0"/>
            </a:endParaRPr>
          </a:p>
        </p:txBody>
      </p:sp>
      <p:sp>
        <p:nvSpPr>
          <p:cNvPr id="13330" name="Text Box 18"/>
          <p:cNvSpPr txBox="1">
            <a:spLocks noChangeArrowheads="1"/>
          </p:cNvSpPr>
          <p:nvPr/>
        </p:nvSpPr>
        <p:spPr bwMode="auto">
          <a:xfrm>
            <a:off x="7313613" y="2178050"/>
            <a:ext cx="549275" cy="650875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>
                <a:latin typeface="Courier" pitchFamily="49" charset="0"/>
              </a:rPr>
              <a:t>O</a:t>
            </a:r>
            <a:endParaRPr lang="en-US" sz="2400">
              <a:latin typeface="Times" pitchFamily="18" charset="0"/>
            </a:endParaRPr>
          </a:p>
        </p:txBody>
      </p:sp>
      <p:sp>
        <p:nvSpPr>
          <p:cNvPr id="13331" name="Oval 19"/>
          <p:cNvSpPr>
            <a:spLocks noChangeArrowheads="1"/>
          </p:cNvSpPr>
          <p:nvPr/>
        </p:nvSpPr>
        <p:spPr bwMode="auto">
          <a:xfrm>
            <a:off x="1262063" y="2317750"/>
            <a:ext cx="892175" cy="881063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32" name="Oval 20"/>
          <p:cNvSpPr>
            <a:spLocks noChangeArrowheads="1"/>
          </p:cNvSpPr>
          <p:nvPr/>
        </p:nvSpPr>
        <p:spPr bwMode="auto">
          <a:xfrm>
            <a:off x="858838" y="3276600"/>
            <a:ext cx="892175" cy="881063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33" name="Oval 21"/>
          <p:cNvSpPr>
            <a:spLocks noChangeArrowheads="1"/>
          </p:cNvSpPr>
          <p:nvPr/>
        </p:nvSpPr>
        <p:spPr bwMode="auto">
          <a:xfrm>
            <a:off x="1011238" y="4430713"/>
            <a:ext cx="892175" cy="881062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34" name="Oval 22"/>
          <p:cNvSpPr>
            <a:spLocks noChangeArrowheads="1"/>
          </p:cNvSpPr>
          <p:nvPr/>
        </p:nvSpPr>
        <p:spPr bwMode="auto">
          <a:xfrm>
            <a:off x="2003425" y="4867275"/>
            <a:ext cx="892175" cy="881063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35" name="Oval 23"/>
          <p:cNvSpPr>
            <a:spLocks noChangeArrowheads="1"/>
          </p:cNvSpPr>
          <p:nvPr/>
        </p:nvSpPr>
        <p:spPr bwMode="auto">
          <a:xfrm>
            <a:off x="2601913" y="4179888"/>
            <a:ext cx="892175" cy="881062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36" name="Oval 24"/>
          <p:cNvSpPr>
            <a:spLocks noChangeArrowheads="1"/>
          </p:cNvSpPr>
          <p:nvPr/>
        </p:nvSpPr>
        <p:spPr bwMode="auto">
          <a:xfrm>
            <a:off x="1839913" y="4038600"/>
            <a:ext cx="892175" cy="881063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37" name="Oval 25"/>
          <p:cNvSpPr>
            <a:spLocks noChangeArrowheads="1"/>
          </p:cNvSpPr>
          <p:nvPr/>
        </p:nvSpPr>
        <p:spPr bwMode="auto">
          <a:xfrm>
            <a:off x="2003425" y="3038475"/>
            <a:ext cx="892175" cy="881063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38" name="Oval 26"/>
          <p:cNvSpPr>
            <a:spLocks noChangeArrowheads="1"/>
          </p:cNvSpPr>
          <p:nvPr/>
        </p:nvSpPr>
        <p:spPr bwMode="auto">
          <a:xfrm>
            <a:off x="2613025" y="2536825"/>
            <a:ext cx="892175" cy="881063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39" name="Oval 27"/>
          <p:cNvSpPr>
            <a:spLocks noChangeArrowheads="1"/>
          </p:cNvSpPr>
          <p:nvPr/>
        </p:nvSpPr>
        <p:spPr bwMode="auto">
          <a:xfrm>
            <a:off x="4660900" y="3363913"/>
            <a:ext cx="892175" cy="881062"/>
          </a:xfrm>
          <a:prstGeom prst="ellips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40" name="Oval 28"/>
          <p:cNvSpPr>
            <a:spLocks noChangeArrowheads="1"/>
          </p:cNvSpPr>
          <p:nvPr/>
        </p:nvSpPr>
        <p:spPr bwMode="auto">
          <a:xfrm>
            <a:off x="5029200" y="4332288"/>
            <a:ext cx="892175" cy="881062"/>
          </a:xfrm>
          <a:prstGeom prst="ellips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41" name="Oval 29"/>
          <p:cNvSpPr>
            <a:spLocks noChangeArrowheads="1"/>
          </p:cNvSpPr>
          <p:nvPr/>
        </p:nvSpPr>
        <p:spPr bwMode="auto">
          <a:xfrm>
            <a:off x="5867400" y="4691063"/>
            <a:ext cx="892175" cy="881062"/>
          </a:xfrm>
          <a:prstGeom prst="ellips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42" name="Oval 30"/>
          <p:cNvSpPr>
            <a:spLocks noChangeArrowheads="1"/>
          </p:cNvSpPr>
          <p:nvPr/>
        </p:nvSpPr>
        <p:spPr bwMode="auto">
          <a:xfrm>
            <a:off x="5595938" y="3373438"/>
            <a:ext cx="892175" cy="881062"/>
          </a:xfrm>
          <a:prstGeom prst="ellips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43" name="Oval 31"/>
          <p:cNvSpPr>
            <a:spLocks noChangeArrowheads="1"/>
          </p:cNvSpPr>
          <p:nvPr/>
        </p:nvSpPr>
        <p:spPr bwMode="auto">
          <a:xfrm>
            <a:off x="5454650" y="2243138"/>
            <a:ext cx="892175" cy="881062"/>
          </a:xfrm>
          <a:prstGeom prst="ellips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44" name="Oval 32"/>
          <p:cNvSpPr>
            <a:spLocks noChangeArrowheads="1"/>
          </p:cNvSpPr>
          <p:nvPr/>
        </p:nvSpPr>
        <p:spPr bwMode="auto">
          <a:xfrm>
            <a:off x="6575425" y="2886075"/>
            <a:ext cx="892175" cy="881063"/>
          </a:xfrm>
          <a:prstGeom prst="ellips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45" name="Oval 33"/>
          <p:cNvSpPr>
            <a:spLocks noChangeArrowheads="1"/>
          </p:cNvSpPr>
          <p:nvPr/>
        </p:nvSpPr>
        <p:spPr bwMode="auto">
          <a:xfrm>
            <a:off x="7108825" y="2035175"/>
            <a:ext cx="892175" cy="881063"/>
          </a:xfrm>
          <a:prstGeom prst="ellips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46" name="Oval 34"/>
          <p:cNvSpPr>
            <a:spLocks noChangeArrowheads="1"/>
          </p:cNvSpPr>
          <p:nvPr/>
        </p:nvSpPr>
        <p:spPr bwMode="auto">
          <a:xfrm>
            <a:off x="6956425" y="3995738"/>
            <a:ext cx="892175" cy="881062"/>
          </a:xfrm>
          <a:prstGeom prst="ellips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6BFBF8-D964-40AE-B659-B8A5F9F55CE1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Kernel Example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950725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000" dirty="0"/>
              <a:t>Example: Input feature is 2D: </a:t>
            </a:r>
            <a:r>
              <a:rPr lang="en-US" sz="2000" b="1" dirty="0"/>
              <a:t>x</a:t>
            </a:r>
            <a:r>
              <a:rPr lang="en-US" sz="2000" dirty="0"/>
              <a:t>=[</a:t>
            </a:r>
            <a:r>
              <a:rPr lang="en-US" sz="2000" i="1" dirty="0"/>
              <a:t>x</a:t>
            </a:r>
            <a:r>
              <a:rPr lang="en-US" sz="2000" i="1" baseline="-25000" dirty="0"/>
              <a:t>1   </a:t>
            </a:r>
            <a:r>
              <a:rPr lang="en-US" sz="2000" i="1" dirty="0"/>
              <a:t>x</a:t>
            </a:r>
            <a:r>
              <a:rPr lang="en-US" sz="2000" i="1" baseline="-25000" dirty="0"/>
              <a:t>2</a:t>
            </a:r>
            <a:r>
              <a:rPr lang="en-US" sz="2000" dirty="0"/>
              <a:t>]</a:t>
            </a:r>
          </a:p>
          <a:p>
            <a:pPr eaLnBrk="1" hangingPunct="1"/>
            <a:r>
              <a:rPr lang="en-US" sz="2000" i="1" dirty="0"/>
              <a:t>K</a:t>
            </a:r>
            <a:r>
              <a:rPr lang="en-US" sz="2000" dirty="0"/>
              <a:t>(</a:t>
            </a:r>
            <a:r>
              <a:rPr lang="en-US" sz="2000" b="1" dirty="0" err="1"/>
              <a:t>x</a:t>
            </a:r>
            <a:r>
              <a:rPr lang="en-US" sz="2000" i="1" baseline="-25000" dirty="0" err="1"/>
              <a:t>i</a:t>
            </a:r>
            <a:r>
              <a:rPr lang="en-US" sz="2000" dirty="0" err="1"/>
              <a:t>,</a:t>
            </a:r>
            <a:r>
              <a:rPr lang="en-US" sz="2000" b="1" dirty="0" err="1"/>
              <a:t>x</a:t>
            </a:r>
            <a:r>
              <a:rPr lang="en-US" sz="2000" i="1" baseline="-25000" dirty="0" err="1"/>
              <a:t>j</a:t>
            </a:r>
            <a:r>
              <a:rPr lang="en-US" sz="2000" dirty="0"/>
              <a:t>)=(1 + </a:t>
            </a:r>
            <a:r>
              <a:rPr lang="en-US" sz="2000" b="1" dirty="0" err="1"/>
              <a:t>x</a:t>
            </a:r>
            <a:r>
              <a:rPr lang="en-US" sz="2000" i="1" baseline="-25000" dirty="0" err="1"/>
              <a:t>i</a:t>
            </a:r>
            <a:r>
              <a:rPr lang="en-US" sz="2000" b="1" baseline="30000" dirty="0" err="1"/>
              <a:t>T</a:t>
            </a:r>
            <a:r>
              <a:rPr lang="en-US" sz="2000" b="1" dirty="0" err="1"/>
              <a:t>x</a:t>
            </a:r>
            <a:r>
              <a:rPr lang="en-US" sz="2000" i="1" baseline="-25000" dirty="0" err="1"/>
              <a:t>j</a:t>
            </a:r>
            <a:r>
              <a:rPr lang="en-US" sz="2000" dirty="0"/>
              <a:t>)</a:t>
            </a:r>
            <a:r>
              <a:rPr lang="en-US" sz="2000" baseline="30000" dirty="0"/>
              <a:t>2</a:t>
            </a:r>
            <a:endParaRPr lang="en-US" sz="2000" baseline="-25000" dirty="0"/>
          </a:p>
          <a:p>
            <a:pPr lvl="1"/>
            <a:r>
              <a:rPr lang="en-US" sz="1600" dirty="0"/>
              <a:t>Is K a kernel function?</a:t>
            </a:r>
          </a:p>
          <a:p>
            <a:r>
              <a:rPr lang="en-US" sz="2400" dirty="0"/>
              <a:t>We need to show that </a:t>
            </a:r>
            <a:r>
              <a:rPr lang="en-US" sz="2400" i="1" dirty="0"/>
              <a:t>K</a:t>
            </a:r>
            <a:r>
              <a:rPr lang="en-US" sz="2400" dirty="0"/>
              <a:t>(</a:t>
            </a:r>
            <a:r>
              <a:rPr lang="en-US" sz="2400" b="1" dirty="0" err="1"/>
              <a:t>x</a:t>
            </a:r>
            <a:r>
              <a:rPr lang="en-US" sz="2400" i="1" baseline="-25000" dirty="0" err="1"/>
              <a:t>i</a:t>
            </a:r>
            <a:r>
              <a:rPr lang="en-US" sz="2400" dirty="0" err="1"/>
              <a:t>,</a:t>
            </a:r>
            <a:r>
              <a:rPr lang="en-US" sz="2400" b="1" dirty="0" err="1"/>
              <a:t>x</a:t>
            </a:r>
            <a:r>
              <a:rPr lang="en-US" sz="2400" b="1" baseline="-25000" dirty="0" err="1"/>
              <a:t>j</a:t>
            </a:r>
            <a:r>
              <a:rPr lang="en-US" sz="2400" dirty="0"/>
              <a:t>)= </a:t>
            </a:r>
            <a:r>
              <a:rPr lang="el-GR" sz="2400" b="1" dirty="0">
                <a:cs typeface="Times New Roman" pitchFamily="18" charset="0"/>
              </a:rPr>
              <a:t>φ</a:t>
            </a:r>
            <a:r>
              <a:rPr lang="en-US" sz="2400" dirty="0"/>
              <a:t>(</a:t>
            </a:r>
            <a:r>
              <a:rPr lang="en-US" sz="2400" b="1" dirty="0"/>
              <a:t>x</a:t>
            </a:r>
            <a:r>
              <a:rPr lang="en-US" sz="2400" i="1" baseline="-25000" dirty="0"/>
              <a:t>i</a:t>
            </a:r>
            <a:r>
              <a:rPr lang="en-US" sz="2400" dirty="0"/>
              <a:t>)</a:t>
            </a:r>
            <a:r>
              <a:rPr lang="en-US" sz="2400" b="1" baseline="-25000" dirty="0"/>
              <a:t> </a:t>
            </a:r>
            <a:r>
              <a:rPr lang="en-US" sz="2400" b="1" baseline="30000" dirty="0"/>
              <a:t>T</a:t>
            </a:r>
            <a:r>
              <a:rPr lang="el-GR" sz="2400" b="1" dirty="0">
                <a:cs typeface="Times New Roman" pitchFamily="18" charset="0"/>
              </a:rPr>
              <a:t>φ</a:t>
            </a:r>
            <a:r>
              <a:rPr lang="en-US" sz="2400" dirty="0"/>
              <a:t>(</a:t>
            </a:r>
            <a:r>
              <a:rPr lang="en-US" sz="2400" b="1" dirty="0" err="1"/>
              <a:t>x</a:t>
            </a:r>
            <a:r>
              <a:rPr lang="en-US" sz="2400" i="1" baseline="-25000" dirty="0" err="1"/>
              <a:t>j</a:t>
            </a:r>
            <a:r>
              <a:rPr lang="en-US" sz="2400" dirty="0"/>
              <a:t>) </a:t>
            </a:r>
          </a:p>
          <a:p>
            <a:pPr lvl="1"/>
            <a:r>
              <a:rPr lang="en-US" sz="2000" dirty="0"/>
              <a:t>For some mapping function, </a:t>
            </a:r>
            <a:r>
              <a:rPr lang="el-GR" sz="2000" b="1" dirty="0">
                <a:cs typeface="Times New Roman" pitchFamily="18" charset="0"/>
              </a:rPr>
              <a:t>φ</a:t>
            </a:r>
            <a:r>
              <a:rPr lang="en-US" sz="2000" dirty="0"/>
              <a:t>(</a:t>
            </a:r>
            <a:r>
              <a:rPr lang="en-US" sz="2000" b="1" dirty="0"/>
              <a:t>x</a:t>
            </a:r>
            <a:r>
              <a:rPr lang="en-US" sz="2000" i="1" baseline="-25000" dirty="0"/>
              <a:t>i</a:t>
            </a:r>
            <a:r>
              <a:rPr lang="en-US" sz="2000" dirty="0"/>
              <a:t>)</a:t>
            </a:r>
            <a:r>
              <a:rPr lang="en-US" sz="2000" b="1" baseline="-25000" dirty="0"/>
              <a:t> </a:t>
            </a:r>
            <a:endParaRPr lang="en-US" sz="2000" dirty="0"/>
          </a:p>
          <a:p>
            <a:pPr eaLnBrk="1" hangingPunct="1">
              <a:buFont typeface="Wingdings" pitchFamily="2" charset="2"/>
              <a:buNone/>
            </a:pPr>
            <a:r>
              <a:rPr lang="en-US" sz="2000" dirty="0"/>
              <a:t>	</a:t>
            </a:r>
            <a:r>
              <a:rPr lang="en-US" sz="2000" i="1" dirty="0"/>
              <a:t>K</a:t>
            </a:r>
            <a:r>
              <a:rPr lang="en-US" sz="2000" dirty="0"/>
              <a:t>(</a:t>
            </a:r>
            <a:r>
              <a:rPr lang="en-US" sz="2000" b="1" dirty="0" err="1"/>
              <a:t>x</a:t>
            </a:r>
            <a:r>
              <a:rPr lang="en-US" sz="2000" i="1" baseline="-25000" dirty="0" err="1"/>
              <a:t>i</a:t>
            </a:r>
            <a:r>
              <a:rPr lang="en-US" sz="2000" dirty="0" err="1"/>
              <a:t>,</a:t>
            </a:r>
            <a:r>
              <a:rPr lang="en-US" sz="2000" b="1" dirty="0" err="1"/>
              <a:t>x</a:t>
            </a:r>
            <a:r>
              <a:rPr lang="en-US" sz="2000" i="1" baseline="-25000" dirty="0" err="1"/>
              <a:t>j</a:t>
            </a:r>
            <a:r>
              <a:rPr lang="en-US" sz="2000" dirty="0"/>
              <a:t>)=(1 + </a:t>
            </a:r>
            <a:r>
              <a:rPr lang="en-US" sz="2000" b="1" dirty="0" err="1"/>
              <a:t>x</a:t>
            </a:r>
            <a:r>
              <a:rPr lang="en-US" sz="2000" i="1" baseline="-25000" dirty="0" err="1"/>
              <a:t>i</a:t>
            </a:r>
            <a:r>
              <a:rPr lang="en-US" sz="2000" b="1" baseline="30000" dirty="0" err="1"/>
              <a:t>T</a:t>
            </a:r>
            <a:r>
              <a:rPr lang="en-US" sz="2000" b="1" dirty="0" err="1"/>
              <a:t>x</a:t>
            </a:r>
            <a:r>
              <a:rPr lang="en-US" sz="2000" i="1" baseline="-25000" dirty="0" err="1"/>
              <a:t>j</a:t>
            </a:r>
            <a:r>
              <a:rPr lang="en-US" sz="2000" dirty="0"/>
              <a:t>)</a:t>
            </a:r>
            <a:r>
              <a:rPr lang="en-US" sz="2000" baseline="30000" dirty="0"/>
              <a:t>2</a:t>
            </a:r>
            <a:r>
              <a:rPr lang="en-US" sz="2000" baseline="-25000" dirty="0"/>
              <a:t>,</a:t>
            </a:r>
            <a:br>
              <a:rPr lang="en-US" sz="2000" baseline="-25000" dirty="0"/>
            </a:br>
            <a:r>
              <a:rPr lang="en-US" sz="2000" baseline="-25000" dirty="0"/>
              <a:t>	  </a:t>
            </a:r>
            <a:r>
              <a:rPr lang="en-US" sz="2000" dirty="0"/>
              <a:t>= 1+ </a:t>
            </a:r>
            <a:r>
              <a:rPr lang="en-US" sz="2000" i="1" dirty="0"/>
              <a:t>x</a:t>
            </a:r>
            <a:r>
              <a:rPr lang="en-US" sz="2000" i="1" baseline="-25000" dirty="0"/>
              <a:t>i1</a:t>
            </a:r>
            <a:r>
              <a:rPr lang="en-US" sz="2000" i="1" baseline="30000" dirty="0"/>
              <a:t>2</a:t>
            </a:r>
            <a:r>
              <a:rPr lang="en-US" sz="2000" i="1" dirty="0"/>
              <a:t>x</a:t>
            </a:r>
            <a:r>
              <a:rPr lang="en-US" sz="2000" i="1" baseline="-25000" dirty="0"/>
              <a:t>j1</a:t>
            </a:r>
            <a:r>
              <a:rPr lang="en-US" sz="2000" i="1" baseline="30000" dirty="0"/>
              <a:t>2 </a:t>
            </a:r>
            <a:r>
              <a:rPr lang="en-US" sz="2000" i="1" dirty="0"/>
              <a:t>+ </a:t>
            </a:r>
            <a:r>
              <a:rPr lang="en-US" sz="2000" dirty="0"/>
              <a:t>2 </a:t>
            </a:r>
            <a:r>
              <a:rPr lang="en-US" sz="2000" i="1" dirty="0"/>
              <a:t>x</a:t>
            </a:r>
            <a:r>
              <a:rPr lang="en-US" sz="2000" i="1" baseline="-25000" dirty="0"/>
              <a:t>i1</a:t>
            </a:r>
            <a:r>
              <a:rPr lang="en-US" sz="2000" i="1" dirty="0"/>
              <a:t>x</a:t>
            </a:r>
            <a:r>
              <a:rPr lang="en-US" sz="2000" i="1" baseline="-25000" dirty="0"/>
              <a:t>j1</a:t>
            </a:r>
            <a:r>
              <a:rPr lang="en-US" sz="2000" i="1" baseline="30000" dirty="0"/>
              <a:t> </a:t>
            </a:r>
            <a:r>
              <a:rPr lang="en-US" sz="2000" i="1" dirty="0"/>
              <a:t>x</a:t>
            </a:r>
            <a:r>
              <a:rPr lang="en-US" sz="2000" i="1" baseline="-25000" dirty="0"/>
              <a:t>i2</a:t>
            </a:r>
            <a:r>
              <a:rPr lang="en-US" sz="2000" i="1" dirty="0"/>
              <a:t>x</a:t>
            </a:r>
            <a:r>
              <a:rPr lang="en-US" sz="2000" i="1" baseline="-25000" dirty="0"/>
              <a:t>j2</a:t>
            </a:r>
            <a:r>
              <a:rPr lang="en-US" sz="2000" i="1" dirty="0"/>
              <a:t>+ x</a:t>
            </a:r>
            <a:r>
              <a:rPr lang="en-US" sz="2000" i="1" baseline="-25000" dirty="0"/>
              <a:t>i2</a:t>
            </a:r>
            <a:r>
              <a:rPr lang="en-US" sz="2000" i="1" baseline="30000" dirty="0"/>
              <a:t>2</a:t>
            </a:r>
            <a:r>
              <a:rPr lang="en-US" sz="2000" i="1" dirty="0"/>
              <a:t>x</a:t>
            </a:r>
            <a:r>
              <a:rPr lang="en-US" sz="2000" i="1" baseline="-25000" dirty="0"/>
              <a:t>j2</a:t>
            </a:r>
            <a:r>
              <a:rPr lang="en-US" sz="2000" i="1" baseline="30000" dirty="0"/>
              <a:t>2 </a:t>
            </a:r>
            <a:r>
              <a:rPr lang="en-US" sz="2000" dirty="0"/>
              <a:t>+ 2</a:t>
            </a:r>
            <a:r>
              <a:rPr lang="en-US" sz="2000" i="1" dirty="0"/>
              <a:t>x</a:t>
            </a:r>
            <a:r>
              <a:rPr lang="en-US" sz="2000" i="1" baseline="-25000" dirty="0"/>
              <a:t>i1</a:t>
            </a:r>
            <a:r>
              <a:rPr lang="en-US" sz="2000" i="1" dirty="0"/>
              <a:t>x</a:t>
            </a:r>
            <a:r>
              <a:rPr lang="en-US" sz="2000" i="1" baseline="-25000" dirty="0"/>
              <a:t>j1 </a:t>
            </a:r>
            <a:r>
              <a:rPr lang="en-US" sz="2000" i="1" dirty="0"/>
              <a:t>+ </a:t>
            </a:r>
            <a:r>
              <a:rPr lang="en-US" sz="2000" dirty="0"/>
              <a:t>2</a:t>
            </a:r>
            <a:r>
              <a:rPr lang="en-US" sz="2000" i="1" dirty="0"/>
              <a:t>x</a:t>
            </a:r>
            <a:r>
              <a:rPr lang="en-US" sz="2000" i="1" baseline="-25000" dirty="0"/>
              <a:t>i2</a:t>
            </a:r>
            <a:r>
              <a:rPr lang="en-US" sz="2000" i="1" dirty="0"/>
              <a:t>x</a:t>
            </a:r>
            <a:r>
              <a:rPr lang="en-US" sz="2000" i="1" baseline="-25000" dirty="0"/>
              <a:t>j2</a:t>
            </a:r>
            <a:endParaRPr lang="en-US" sz="2000" i="1" dirty="0"/>
          </a:p>
          <a:p>
            <a:pPr eaLnBrk="1" hangingPunct="1">
              <a:buFont typeface="Wingdings" pitchFamily="2" charset="2"/>
              <a:buNone/>
            </a:pPr>
            <a:r>
              <a:rPr lang="en-US" sz="2000" i="1" dirty="0"/>
              <a:t>	  	 = </a:t>
            </a:r>
            <a:r>
              <a:rPr lang="en-US" sz="2000" dirty="0">
                <a:solidFill>
                  <a:srgbClr val="FF0000"/>
                </a:solidFill>
              </a:rPr>
              <a:t>[1  </a:t>
            </a:r>
            <a:r>
              <a:rPr lang="en-US" sz="2000" i="1" dirty="0">
                <a:solidFill>
                  <a:srgbClr val="FF0000"/>
                </a:solidFill>
              </a:rPr>
              <a:t>x</a:t>
            </a:r>
            <a:r>
              <a:rPr lang="en-US" sz="2000" i="1" baseline="-25000" dirty="0">
                <a:solidFill>
                  <a:srgbClr val="FF0000"/>
                </a:solidFill>
              </a:rPr>
              <a:t>i1</a:t>
            </a:r>
            <a:r>
              <a:rPr lang="en-US" sz="2000" i="1" baseline="30000" dirty="0">
                <a:solidFill>
                  <a:srgbClr val="FF0000"/>
                </a:solidFill>
              </a:rPr>
              <a:t>2  </a:t>
            </a:r>
            <a:r>
              <a:rPr lang="en-US" sz="2000" i="1" dirty="0">
                <a:solidFill>
                  <a:srgbClr val="FF0000"/>
                </a:solidFill>
                <a:cs typeface="Times New Roman" pitchFamily="18" charset="0"/>
              </a:rPr>
              <a:t>√</a:t>
            </a:r>
            <a:r>
              <a:rPr lang="en-US" sz="2000" dirty="0">
                <a:solidFill>
                  <a:srgbClr val="FF0000"/>
                </a:solidFill>
              </a:rPr>
              <a:t>2 </a:t>
            </a:r>
            <a:r>
              <a:rPr lang="en-US" sz="2000" i="1" dirty="0">
                <a:solidFill>
                  <a:srgbClr val="FF0000"/>
                </a:solidFill>
              </a:rPr>
              <a:t>x</a:t>
            </a:r>
            <a:r>
              <a:rPr lang="en-US" sz="2000" i="1" baseline="-25000" dirty="0">
                <a:solidFill>
                  <a:srgbClr val="FF0000"/>
                </a:solidFill>
              </a:rPr>
              <a:t>i1</a:t>
            </a:r>
            <a:r>
              <a:rPr lang="en-US" sz="2000" i="1" dirty="0">
                <a:solidFill>
                  <a:srgbClr val="FF0000"/>
                </a:solidFill>
              </a:rPr>
              <a:t>x</a:t>
            </a:r>
            <a:r>
              <a:rPr lang="en-US" sz="2000" i="1" baseline="-25000" dirty="0">
                <a:solidFill>
                  <a:srgbClr val="FF0000"/>
                </a:solidFill>
              </a:rPr>
              <a:t>i2  </a:t>
            </a:r>
            <a:r>
              <a:rPr lang="en-US" sz="2000" i="1" dirty="0">
                <a:solidFill>
                  <a:srgbClr val="FF0000"/>
                </a:solidFill>
              </a:rPr>
              <a:t> x</a:t>
            </a:r>
            <a:r>
              <a:rPr lang="en-US" sz="2000" i="1" baseline="-25000" dirty="0">
                <a:solidFill>
                  <a:srgbClr val="FF0000"/>
                </a:solidFill>
              </a:rPr>
              <a:t>i2</a:t>
            </a:r>
            <a:r>
              <a:rPr lang="en-US" sz="2000" i="1" baseline="30000" dirty="0">
                <a:solidFill>
                  <a:srgbClr val="FF0000"/>
                </a:solidFill>
              </a:rPr>
              <a:t>2  </a:t>
            </a:r>
            <a:r>
              <a:rPr lang="en-US" sz="2000" i="1" dirty="0">
                <a:solidFill>
                  <a:srgbClr val="FF0000"/>
                </a:solidFill>
                <a:cs typeface="Times New Roman" pitchFamily="18" charset="0"/>
              </a:rPr>
              <a:t>√</a:t>
            </a:r>
            <a:r>
              <a:rPr lang="en-US" sz="2000" dirty="0">
                <a:solidFill>
                  <a:srgbClr val="FF0000"/>
                </a:solidFill>
              </a:rPr>
              <a:t>2</a:t>
            </a:r>
            <a:r>
              <a:rPr lang="en-US" sz="2000" i="1" dirty="0">
                <a:solidFill>
                  <a:srgbClr val="FF0000"/>
                </a:solidFill>
              </a:rPr>
              <a:t>x</a:t>
            </a:r>
            <a:r>
              <a:rPr lang="en-US" sz="2000" i="1" baseline="-25000" dirty="0">
                <a:solidFill>
                  <a:srgbClr val="FF0000"/>
                </a:solidFill>
              </a:rPr>
              <a:t>i1  </a:t>
            </a:r>
            <a:r>
              <a:rPr lang="en-US" sz="2000" i="1" dirty="0">
                <a:solidFill>
                  <a:srgbClr val="FF0000"/>
                </a:solidFill>
                <a:cs typeface="Times New Roman" pitchFamily="18" charset="0"/>
              </a:rPr>
              <a:t>√</a:t>
            </a:r>
            <a:r>
              <a:rPr lang="en-US" sz="2000" dirty="0">
                <a:solidFill>
                  <a:srgbClr val="FF0000"/>
                </a:solidFill>
              </a:rPr>
              <a:t>2</a:t>
            </a:r>
            <a:r>
              <a:rPr lang="en-US" sz="2000" i="1" dirty="0">
                <a:solidFill>
                  <a:srgbClr val="FF0000"/>
                </a:solidFill>
              </a:rPr>
              <a:t>x</a:t>
            </a:r>
            <a:r>
              <a:rPr lang="en-US" sz="2000" i="1" baseline="-25000" dirty="0">
                <a:solidFill>
                  <a:srgbClr val="FF0000"/>
                </a:solidFill>
              </a:rPr>
              <a:t>i2</a:t>
            </a:r>
            <a:r>
              <a:rPr lang="en-US" sz="2000" dirty="0">
                <a:solidFill>
                  <a:srgbClr val="FF0000"/>
                </a:solidFill>
              </a:rPr>
              <a:t>]</a:t>
            </a:r>
            <a:r>
              <a:rPr lang="en-US" sz="2000" b="1" baseline="30000" dirty="0">
                <a:solidFill>
                  <a:srgbClr val="FF0000"/>
                </a:solidFill>
              </a:rPr>
              <a:t>T </a:t>
            </a:r>
            <a:r>
              <a:rPr lang="en-US" sz="2000" dirty="0">
                <a:solidFill>
                  <a:schemeClr val="accent1"/>
                </a:solidFill>
              </a:rPr>
              <a:t>[1  </a:t>
            </a:r>
            <a:r>
              <a:rPr lang="en-US" sz="2000" i="1" dirty="0">
                <a:solidFill>
                  <a:schemeClr val="accent1"/>
                </a:solidFill>
              </a:rPr>
              <a:t>x</a:t>
            </a:r>
            <a:r>
              <a:rPr lang="en-US" sz="2000" i="1" baseline="-25000" dirty="0">
                <a:solidFill>
                  <a:schemeClr val="accent1"/>
                </a:solidFill>
              </a:rPr>
              <a:t>j1</a:t>
            </a:r>
            <a:r>
              <a:rPr lang="en-US" sz="2000" i="1" baseline="30000" dirty="0">
                <a:solidFill>
                  <a:schemeClr val="accent1"/>
                </a:solidFill>
              </a:rPr>
              <a:t>2  </a:t>
            </a:r>
            <a:r>
              <a:rPr lang="en-US" sz="2000" i="1" dirty="0">
                <a:solidFill>
                  <a:schemeClr val="accent1"/>
                </a:solidFill>
                <a:cs typeface="Times New Roman" pitchFamily="18" charset="0"/>
              </a:rPr>
              <a:t>√</a:t>
            </a:r>
            <a:r>
              <a:rPr lang="en-US" sz="2000" dirty="0">
                <a:solidFill>
                  <a:schemeClr val="accent1"/>
                </a:solidFill>
              </a:rPr>
              <a:t>2 </a:t>
            </a:r>
            <a:r>
              <a:rPr lang="en-US" sz="2000" i="1" dirty="0">
                <a:solidFill>
                  <a:schemeClr val="accent1"/>
                </a:solidFill>
              </a:rPr>
              <a:t>x</a:t>
            </a:r>
            <a:r>
              <a:rPr lang="en-US" sz="2000" i="1" baseline="-25000" dirty="0">
                <a:solidFill>
                  <a:schemeClr val="accent1"/>
                </a:solidFill>
              </a:rPr>
              <a:t>j1</a:t>
            </a:r>
            <a:r>
              <a:rPr lang="en-US" sz="2000" i="1" dirty="0">
                <a:solidFill>
                  <a:schemeClr val="accent1"/>
                </a:solidFill>
              </a:rPr>
              <a:t>x</a:t>
            </a:r>
            <a:r>
              <a:rPr lang="en-US" sz="2000" i="1" baseline="-25000" dirty="0">
                <a:solidFill>
                  <a:schemeClr val="accent1"/>
                </a:solidFill>
              </a:rPr>
              <a:t>j2  </a:t>
            </a:r>
            <a:r>
              <a:rPr lang="en-US" sz="2000" i="1" dirty="0">
                <a:solidFill>
                  <a:schemeClr val="accent1"/>
                </a:solidFill>
              </a:rPr>
              <a:t> x</a:t>
            </a:r>
            <a:r>
              <a:rPr lang="en-US" sz="2000" i="1" baseline="-25000" dirty="0">
                <a:solidFill>
                  <a:schemeClr val="accent1"/>
                </a:solidFill>
              </a:rPr>
              <a:t>j2</a:t>
            </a:r>
            <a:r>
              <a:rPr lang="en-US" sz="2000" i="1" baseline="30000" dirty="0">
                <a:solidFill>
                  <a:schemeClr val="accent1"/>
                </a:solidFill>
              </a:rPr>
              <a:t>2  </a:t>
            </a:r>
            <a:r>
              <a:rPr lang="en-US" sz="2000" i="1" dirty="0">
                <a:solidFill>
                  <a:schemeClr val="accent1"/>
                </a:solidFill>
                <a:cs typeface="Times New Roman" pitchFamily="18" charset="0"/>
              </a:rPr>
              <a:t>√</a:t>
            </a:r>
            <a:r>
              <a:rPr lang="en-US" sz="2000" dirty="0">
                <a:solidFill>
                  <a:schemeClr val="accent1"/>
                </a:solidFill>
              </a:rPr>
              <a:t>2</a:t>
            </a:r>
            <a:r>
              <a:rPr lang="en-US" sz="2000" i="1" dirty="0">
                <a:solidFill>
                  <a:schemeClr val="accent1"/>
                </a:solidFill>
              </a:rPr>
              <a:t>x</a:t>
            </a:r>
            <a:r>
              <a:rPr lang="en-US" sz="2000" i="1" baseline="-25000" dirty="0">
                <a:solidFill>
                  <a:schemeClr val="accent1"/>
                </a:solidFill>
              </a:rPr>
              <a:t>j1  </a:t>
            </a:r>
            <a:r>
              <a:rPr lang="en-US" sz="2000" i="1" dirty="0">
                <a:solidFill>
                  <a:schemeClr val="accent1"/>
                </a:solidFill>
                <a:cs typeface="Times New Roman" pitchFamily="18" charset="0"/>
              </a:rPr>
              <a:t>√</a:t>
            </a:r>
            <a:r>
              <a:rPr lang="en-US" sz="2000" dirty="0">
                <a:solidFill>
                  <a:schemeClr val="accent1"/>
                </a:solidFill>
              </a:rPr>
              <a:t>2</a:t>
            </a:r>
            <a:r>
              <a:rPr lang="en-US" sz="2000" i="1" dirty="0">
                <a:solidFill>
                  <a:schemeClr val="accent1"/>
                </a:solidFill>
              </a:rPr>
              <a:t>x</a:t>
            </a:r>
            <a:r>
              <a:rPr lang="en-US" sz="2000" i="1" baseline="-25000" dirty="0">
                <a:solidFill>
                  <a:schemeClr val="accent1"/>
                </a:solidFill>
              </a:rPr>
              <a:t>j2</a:t>
            </a:r>
            <a:r>
              <a:rPr lang="en-US" sz="2000" dirty="0">
                <a:solidFill>
                  <a:schemeClr val="accent1"/>
                </a:solidFill>
              </a:rPr>
              <a:t>]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2000" dirty="0"/>
              <a:t>		 = </a:t>
            </a:r>
            <a:r>
              <a:rPr lang="el-GR" sz="2000" b="1" dirty="0">
                <a:cs typeface="Times New Roman" pitchFamily="18" charset="0"/>
              </a:rPr>
              <a:t>φ</a:t>
            </a:r>
            <a:r>
              <a:rPr lang="en-US" sz="2000" dirty="0"/>
              <a:t>(</a:t>
            </a:r>
            <a:r>
              <a:rPr lang="en-US" sz="2000" b="1" dirty="0"/>
              <a:t>x</a:t>
            </a:r>
            <a:r>
              <a:rPr lang="en-US" sz="2000" i="1" baseline="-25000" dirty="0"/>
              <a:t>i</a:t>
            </a:r>
            <a:r>
              <a:rPr lang="en-US" sz="2000" dirty="0"/>
              <a:t>)</a:t>
            </a:r>
            <a:r>
              <a:rPr lang="en-US" sz="2000" b="1" baseline="-25000" dirty="0"/>
              <a:t> </a:t>
            </a:r>
            <a:r>
              <a:rPr lang="en-US" sz="2000" b="1" baseline="30000" dirty="0"/>
              <a:t>T</a:t>
            </a:r>
            <a:r>
              <a:rPr lang="el-GR" sz="2000" b="1" dirty="0">
                <a:cs typeface="Times New Roman" pitchFamily="18" charset="0"/>
              </a:rPr>
              <a:t>φ</a:t>
            </a:r>
            <a:r>
              <a:rPr lang="en-US" sz="2000" dirty="0"/>
              <a:t>(</a:t>
            </a:r>
            <a:r>
              <a:rPr lang="en-US" sz="2000" b="1" dirty="0" err="1"/>
              <a:t>x</a:t>
            </a:r>
            <a:r>
              <a:rPr lang="en-US" sz="2000" i="1" baseline="-25000" dirty="0" err="1"/>
              <a:t>j</a:t>
            </a:r>
            <a:r>
              <a:rPr lang="en-US" sz="2000" dirty="0"/>
              <a:t>),    where </a:t>
            </a:r>
            <a:r>
              <a:rPr lang="el-GR" sz="2000" b="1" dirty="0">
                <a:cs typeface="Times New Roman" pitchFamily="18" charset="0"/>
              </a:rPr>
              <a:t>φ</a:t>
            </a:r>
            <a:r>
              <a:rPr lang="en-US" sz="2000" dirty="0"/>
              <a:t>(</a:t>
            </a:r>
            <a:r>
              <a:rPr lang="en-US" sz="2000" b="1" dirty="0"/>
              <a:t>x</a:t>
            </a:r>
            <a:r>
              <a:rPr lang="en-US" sz="2000" dirty="0"/>
              <a:t>) = </a:t>
            </a:r>
            <a:r>
              <a:rPr lang="en-US" sz="2000" b="1" baseline="-25000" dirty="0"/>
              <a:t> </a:t>
            </a:r>
            <a:r>
              <a:rPr lang="en-US" sz="2000" dirty="0"/>
              <a:t>[1  </a:t>
            </a:r>
            <a:r>
              <a:rPr lang="en-US" sz="2000" i="1" dirty="0"/>
              <a:t>x</a:t>
            </a:r>
            <a:r>
              <a:rPr lang="en-US" sz="2000" i="1" baseline="-25000" dirty="0"/>
              <a:t>1</a:t>
            </a:r>
            <a:r>
              <a:rPr lang="en-US" sz="2000" i="1" baseline="30000" dirty="0"/>
              <a:t>2  </a:t>
            </a:r>
            <a:r>
              <a:rPr lang="en-US" sz="2000" i="1" dirty="0">
                <a:cs typeface="Times New Roman" pitchFamily="18" charset="0"/>
              </a:rPr>
              <a:t>√</a:t>
            </a:r>
            <a:r>
              <a:rPr lang="en-US" sz="2000" dirty="0"/>
              <a:t>2 </a:t>
            </a:r>
            <a:r>
              <a:rPr lang="en-US" sz="2000" i="1" dirty="0"/>
              <a:t>x</a:t>
            </a:r>
            <a:r>
              <a:rPr lang="en-US" sz="2000" i="1" baseline="-25000" dirty="0"/>
              <a:t>1</a:t>
            </a:r>
            <a:r>
              <a:rPr lang="en-US" sz="2000" i="1" dirty="0"/>
              <a:t>x</a:t>
            </a:r>
            <a:r>
              <a:rPr lang="en-US" sz="2000" i="1" baseline="-25000" dirty="0"/>
              <a:t>2  </a:t>
            </a:r>
            <a:r>
              <a:rPr lang="en-US" sz="2000" i="1" dirty="0"/>
              <a:t> x</a:t>
            </a:r>
            <a:r>
              <a:rPr lang="en-US" sz="2000" i="1" baseline="-25000" dirty="0"/>
              <a:t>2</a:t>
            </a:r>
            <a:r>
              <a:rPr lang="en-US" sz="2000" i="1" baseline="30000" dirty="0"/>
              <a:t>2   </a:t>
            </a:r>
            <a:r>
              <a:rPr lang="en-US" sz="2000" i="1" dirty="0">
                <a:cs typeface="Times New Roman" pitchFamily="18" charset="0"/>
              </a:rPr>
              <a:t>√</a:t>
            </a:r>
            <a:r>
              <a:rPr lang="en-US" sz="2000" dirty="0"/>
              <a:t>2</a:t>
            </a:r>
            <a:r>
              <a:rPr lang="en-US" sz="2000" i="1" dirty="0"/>
              <a:t>x</a:t>
            </a:r>
            <a:r>
              <a:rPr lang="en-US" sz="2000" i="1" baseline="-25000" dirty="0"/>
              <a:t>1  </a:t>
            </a:r>
            <a:r>
              <a:rPr lang="en-US" sz="2000" i="1" dirty="0">
                <a:cs typeface="Times New Roman" pitchFamily="18" charset="0"/>
              </a:rPr>
              <a:t>√</a:t>
            </a:r>
            <a:r>
              <a:rPr lang="en-US" sz="2000" dirty="0"/>
              <a:t>2</a:t>
            </a:r>
            <a:r>
              <a:rPr lang="en-US" sz="2000" i="1" dirty="0"/>
              <a:t>x</a:t>
            </a:r>
            <a:r>
              <a:rPr lang="en-US" sz="2000" i="1" baseline="-25000" dirty="0"/>
              <a:t>2</a:t>
            </a:r>
            <a:r>
              <a:rPr lang="en-US" sz="2000" dirty="0"/>
              <a:t>]</a:t>
            </a:r>
          </a:p>
          <a:p>
            <a:pPr eaLnBrk="1" hangingPunct="1"/>
            <a:endParaRPr lang="en-US" sz="2000" b="1" dirty="0"/>
          </a:p>
          <a:p>
            <a:pPr eaLnBrk="1" hangingPunct="1"/>
            <a:r>
              <a:rPr lang="en-US" sz="2000" b="1" dirty="0"/>
              <a:t>So, this function</a:t>
            </a:r>
            <a:r>
              <a:rPr lang="en-US" sz="2000" b="1" i="1" dirty="0"/>
              <a:t> implicitly </a:t>
            </a:r>
            <a:r>
              <a:rPr lang="en-US" sz="2000" b="1" dirty="0"/>
              <a:t>maps 2D data to a 6D space and takes the inner product</a:t>
            </a:r>
          </a:p>
          <a:p>
            <a:pPr lvl="1"/>
            <a:r>
              <a:rPr lang="en-US" sz="1800" dirty="0"/>
              <a:t>Do we have to do this for every function to check if it is a kernel function?</a:t>
            </a:r>
            <a:endParaRPr lang="el-GR" sz="1800" dirty="0"/>
          </a:p>
          <a:p>
            <a:pPr eaLnBrk="1" hangingPunct="1"/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6BFBF8-D964-40AE-B659-B8A5F9F55CE1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5444280" y="1197360"/>
              <a:ext cx="3474360" cy="7250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32040" y="1190520"/>
                <a:ext cx="3498480" cy="740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What Functions are Kernels?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503261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Checking that K(</a:t>
            </a:r>
            <a:r>
              <a:rPr lang="en-US" sz="2800" b="1" dirty="0" err="1"/>
              <a:t>x</a:t>
            </a:r>
            <a:r>
              <a:rPr lang="en-US" sz="2800" b="1" baseline="-25000" dirty="0" err="1"/>
              <a:t>i</a:t>
            </a:r>
            <a:r>
              <a:rPr lang="en-US" sz="2800" b="1" dirty="0" err="1"/>
              <a:t>,x</a:t>
            </a:r>
            <a:r>
              <a:rPr lang="en-US" sz="2800" b="1" baseline="-25000" dirty="0" err="1"/>
              <a:t>j</a:t>
            </a:r>
            <a:r>
              <a:rPr lang="en-US" sz="2800" dirty="0"/>
              <a:t>)= </a:t>
            </a:r>
            <a:r>
              <a:rPr lang="el-GR" sz="2800" dirty="0">
                <a:cs typeface="Times New Roman" pitchFamily="18" charset="0"/>
              </a:rPr>
              <a:t>φ</a:t>
            </a:r>
            <a:r>
              <a:rPr lang="en-US" sz="2800" dirty="0"/>
              <a:t>(</a:t>
            </a:r>
            <a:r>
              <a:rPr lang="en-US" sz="2800" b="1" dirty="0"/>
              <a:t>x</a:t>
            </a:r>
            <a:r>
              <a:rPr lang="en-US" sz="2800" b="1" baseline="-25000" dirty="0"/>
              <a:t>i</a:t>
            </a:r>
            <a:r>
              <a:rPr lang="en-US" sz="2800" dirty="0"/>
              <a:t>) </a:t>
            </a:r>
            <a:r>
              <a:rPr lang="en-US" sz="2800" baseline="30000" dirty="0"/>
              <a:t>T</a:t>
            </a:r>
            <a:r>
              <a:rPr lang="el-GR" sz="2800" dirty="0">
                <a:cs typeface="Times New Roman" pitchFamily="18" charset="0"/>
              </a:rPr>
              <a:t>φ</a:t>
            </a:r>
            <a:r>
              <a:rPr lang="en-US" sz="2800" dirty="0"/>
              <a:t>(</a:t>
            </a:r>
            <a:r>
              <a:rPr lang="en-US" sz="2800" b="1" dirty="0" err="1"/>
              <a:t>x</a:t>
            </a:r>
            <a:r>
              <a:rPr lang="en-US" sz="2800" b="1" baseline="-25000" dirty="0" err="1"/>
              <a:t>j</a:t>
            </a:r>
            <a:r>
              <a:rPr lang="en-US" sz="2800" dirty="0"/>
              <a:t>) </a:t>
            </a:r>
            <a:r>
              <a:rPr lang="en-US" sz="2800" i="1" dirty="0"/>
              <a:t>can</a:t>
            </a:r>
            <a:r>
              <a:rPr lang="en-US" sz="2800" dirty="0"/>
              <a:t> be impossible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Fortunately, there is an easier way to find kernels…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Mercer’s theorem: </a:t>
            </a:r>
            <a:r>
              <a:rPr lang="en-US" sz="2800" b="1" i="1" dirty="0"/>
              <a:t>Every </a:t>
            </a:r>
            <a:r>
              <a:rPr lang="en-US" sz="2800" b="1" i="1" dirty="0">
                <a:solidFill>
                  <a:schemeClr val="accent1"/>
                </a:solidFill>
              </a:rPr>
              <a:t>positive </a:t>
            </a:r>
            <a:r>
              <a:rPr lang="en-US" sz="2800" b="1" i="1" dirty="0" err="1">
                <a:solidFill>
                  <a:schemeClr val="accent1"/>
                </a:solidFill>
              </a:rPr>
              <a:t>semidefinite</a:t>
            </a:r>
            <a:r>
              <a:rPr lang="en-US" sz="2800" b="1" i="1" dirty="0">
                <a:solidFill>
                  <a:schemeClr val="accent1"/>
                </a:solidFill>
              </a:rPr>
              <a:t> </a:t>
            </a:r>
            <a:r>
              <a:rPr lang="en-US" sz="2800" b="1" i="1" dirty="0">
                <a:solidFill>
                  <a:schemeClr val="accent3"/>
                </a:solidFill>
              </a:rPr>
              <a:t>symmetric</a:t>
            </a:r>
            <a:r>
              <a:rPr lang="en-US" sz="2800" b="1" i="1" dirty="0"/>
              <a:t> function is a kernel function</a:t>
            </a:r>
          </a:p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800" b="1" i="1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Checking these conditions is </a:t>
            </a:r>
            <a:r>
              <a:rPr lang="en-US" sz="2800" b="1" dirty="0"/>
              <a:t>much</a:t>
            </a:r>
            <a:r>
              <a:rPr lang="en-US" sz="2800" dirty="0"/>
              <a:t> easier than what we did on the previous slide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We don’t have to know where the points map to!</a:t>
            </a:r>
            <a:endParaRPr lang="en-US" sz="2800" dirty="0">
              <a:latin typeface="Symbol" pitchFamily="18" charset="2"/>
              <a:sym typeface="Symbol" pitchFamily="18" charset="2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705970" y="3841404"/>
            <a:ext cx="2019869" cy="709683"/>
            <a:chOff x="5773003" y="3835007"/>
            <a:chExt cx="2019869" cy="709683"/>
          </a:xfrm>
        </p:grpSpPr>
        <p:sp>
          <p:nvSpPr>
            <p:cNvPr id="2" name="Rectangle 1"/>
            <p:cNvSpPr/>
            <p:nvPr/>
          </p:nvSpPr>
          <p:spPr>
            <a:xfrm>
              <a:off x="5892308" y="4011580"/>
              <a:ext cx="18325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/>
                <a:t>K</a:t>
              </a:r>
              <a:r>
                <a:rPr lang="en-US" dirty="0"/>
                <a:t>(a, b) = </a:t>
              </a:r>
              <a:r>
                <a:rPr lang="en-US" i="1" dirty="0"/>
                <a:t>K</a:t>
              </a:r>
              <a:r>
                <a:rPr lang="en-US" dirty="0"/>
                <a:t>(b, a)</a:t>
              </a:r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5773003" y="3835007"/>
              <a:ext cx="2019869" cy="709683"/>
            </a:xfrm>
            <a:prstGeom prst="round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217158" y="3711324"/>
            <a:ext cx="3179930" cy="982638"/>
            <a:chOff x="1351128" y="3835007"/>
            <a:chExt cx="3179930" cy="982638"/>
          </a:xfrm>
        </p:grpSpPr>
        <p:pic>
          <p:nvPicPr>
            <p:cNvPr id="8194" name="Picture 2" descr=" \sum_{i=1}^n\sum_{j=1}^n K(x_i, x_j) c_i c_j \geq 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4942" y="3960822"/>
              <a:ext cx="2802468" cy="707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ounded Rectangle 3"/>
            <p:cNvSpPr/>
            <p:nvPr/>
          </p:nvSpPr>
          <p:spPr>
            <a:xfrm>
              <a:off x="1351128" y="3835007"/>
              <a:ext cx="3179930" cy="982638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6BFBF8-D964-40AE-B659-B8A5F9F55CE1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Common Kernel Functions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199"/>
            <a:ext cx="8229600" cy="4623180"/>
          </a:xfrm>
        </p:spPr>
        <p:txBody>
          <a:bodyPr>
            <a:no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Linear: </a:t>
            </a:r>
            <a:r>
              <a:rPr lang="en-US" sz="2400" i="1" dirty="0"/>
              <a:t>K</a:t>
            </a:r>
            <a:r>
              <a:rPr lang="en-US" sz="2400" dirty="0"/>
              <a:t>(</a:t>
            </a:r>
            <a:r>
              <a:rPr lang="en-US" sz="2400" b="1" dirty="0" err="1"/>
              <a:t>x</a:t>
            </a:r>
            <a:r>
              <a:rPr lang="en-US" sz="2400" i="1" baseline="-25000" dirty="0" err="1"/>
              <a:t>i</a:t>
            </a:r>
            <a:r>
              <a:rPr lang="en-US" sz="2400" dirty="0" err="1"/>
              <a:t>,</a:t>
            </a:r>
            <a:r>
              <a:rPr lang="en-US" sz="2400" b="1" dirty="0" err="1"/>
              <a:t>x</a:t>
            </a:r>
            <a:r>
              <a:rPr lang="en-US" sz="2400" i="1" baseline="-25000" dirty="0" err="1"/>
              <a:t>j</a:t>
            </a:r>
            <a:r>
              <a:rPr lang="en-US" sz="2400" dirty="0"/>
              <a:t>)= </a:t>
            </a:r>
            <a:r>
              <a:rPr lang="en-US" sz="2400" b="1" dirty="0" err="1"/>
              <a:t>x</a:t>
            </a:r>
            <a:r>
              <a:rPr lang="en-US" sz="2400" i="1" baseline="-25000" dirty="0" err="1"/>
              <a:t>i</a:t>
            </a:r>
            <a:r>
              <a:rPr lang="en-US" sz="2400" b="1" baseline="30000" dirty="0" err="1"/>
              <a:t>T</a:t>
            </a:r>
            <a:r>
              <a:rPr lang="en-US" sz="2400" b="1" dirty="0" err="1"/>
              <a:t>x</a:t>
            </a:r>
            <a:r>
              <a:rPr lang="en-US" sz="2400" i="1" baseline="-25000" dirty="0" err="1"/>
              <a:t>j</a:t>
            </a:r>
            <a:r>
              <a:rPr lang="en-US" sz="2400" b="1" baseline="-25000" dirty="0"/>
              <a:t> 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Mapping </a:t>
            </a:r>
            <a:r>
              <a:rPr lang="el-GR" sz="2000" dirty="0">
                <a:cs typeface="Times New Roman" pitchFamily="18" charset="0"/>
              </a:rPr>
              <a:t>Φ</a:t>
            </a:r>
            <a:r>
              <a:rPr lang="en-US" sz="2000" dirty="0">
                <a:cs typeface="Times New Roman" pitchFamily="18" charset="0"/>
              </a:rPr>
              <a:t>:    </a:t>
            </a:r>
            <a:r>
              <a:rPr lang="en-US" sz="2000" b="1" dirty="0">
                <a:cs typeface="Times New Roman" pitchFamily="18" charset="0"/>
              </a:rPr>
              <a:t>x</a:t>
            </a:r>
            <a:r>
              <a:rPr lang="en-US" sz="2000" b="1" baseline="-25000" dirty="0">
                <a:cs typeface="Times New Roman" pitchFamily="18" charset="0"/>
              </a:rPr>
              <a:t>  </a:t>
            </a:r>
            <a:r>
              <a:rPr lang="en-US" sz="2000" b="1" dirty="0">
                <a:cs typeface="Times New Roman" pitchFamily="18" charset="0"/>
              </a:rPr>
              <a:t>→ </a:t>
            </a:r>
            <a:r>
              <a:rPr lang="en-US" sz="2000" dirty="0">
                <a:cs typeface="Times New Roman" pitchFamily="18" charset="0"/>
              </a:rPr>
              <a:t> </a:t>
            </a:r>
            <a:r>
              <a:rPr lang="el-GR" sz="2000" b="1" dirty="0">
                <a:cs typeface="Times New Roman" pitchFamily="18" charset="0"/>
              </a:rPr>
              <a:t>φ</a:t>
            </a:r>
            <a:r>
              <a:rPr lang="en-US" sz="2000" dirty="0">
                <a:cs typeface="Times New Roman" pitchFamily="18" charset="0"/>
              </a:rPr>
              <a:t>(</a:t>
            </a:r>
            <a:r>
              <a:rPr lang="en-US" sz="2000" b="1" dirty="0">
                <a:cs typeface="Times New Roman" pitchFamily="18" charset="0"/>
              </a:rPr>
              <a:t>x</a:t>
            </a:r>
            <a:r>
              <a:rPr lang="en-US" sz="2000" dirty="0">
                <a:cs typeface="Times New Roman" pitchFamily="18" charset="0"/>
              </a:rPr>
              <a:t>), where </a:t>
            </a:r>
            <a:r>
              <a:rPr lang="el-GR" sz="2000" b="1" dirty="0">
                <a:cs typeface="Times New Roman" pitchFamily="18" charset="0"/>
              </a:rPr>
              <a:t>φ</a:t>
            </a:r>
            <a:r>
              <a:rPr lang="en-US" sz="2000" dirty="0">
                <a:cs typeface="Times New Roman" pitchFamily="18" charset="0"/>
              </a:rPr>
              <a:t>(</a:t>
            </a:r>
            <a:r>
              <a:rPr lang="en-US" sz="2000" b="1" dirty="0">
                <a:cs typeface="Times New Roman" pitchFamily="18" charset="0"/>
              </a:rPr>
              <a:t>x</a:t>
            </a:r>
            <a:r>
              <a:rPr lang="en-US" sz="2000" dirty="0">
                <a:cs typeface="Times New Roman" pitchFamily="18" charset="0"/>
              </a:rPr>
              <a:t>) is </a:t>
            </a:r>
            <a:r>
              <a:rPr lang="en-US" sz="2000" b="1" dirty="0">
                <a:cs typeface="Times New Roman" pitchFamily="18" charset="0"/>
              </a:rPr>
              <a:t>x</a:t>
            </a:r>
            <a:r>
              <a:rPr lang="en-US" sz="2000" dirty="0">
                <a:cs typeface="Times New Roman" pitchFamily="18" charset="0"/>
              </a:rPr>
              <a:t> itself</a:t>
            </a:r>
            <a:endParaRPr lang="en-US" sz="2000" b="1" baseline="-25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Polynomial of power </a:t>
            </a:r>
            <a:r>
              <a:rPr lang="en-US" sz="2400" i="1" dirty="0"/>
              <a:t>p</a:t>
            </a:r>
            <a:r>
              <a:rPr lang="en-US" sz="2400" dirty="0"/>
              <a:t>: </a:t>
            </a:r>
            <a:r>
              <a:rPr lang="en-US" sz="2400" i="1" dirty="0"/>
              <a:t>K</a:t>
            </a:r>
            <a:r>
              <a:rPr lang="en-US" sz="2400" dirty="0"/>
              <a:t>(</a:t>
            </a:r>
            <a:r>
              <a:rPr lang="en-US" sz="2400" b="1" dirty="0" err="1"/>
              <a:t>x</a:t>
            </a:r>
            <a:r>
              <a:rPr lang="en-US" sz="2400" i="1" baseline="-25000" dirty="0" err="1"/>
              <a:t>i</a:t>
            </a:r>
            <a:r>
              <a:rPr lang="en-US" sz="2400" dirty="0" err="1"/>
              <a:t>,</a:t>
            </a:r>
            <a:r>
              <a:rPr lang="en-US" sz="2400" b="1" dirty="0" err="1"/>
              <a:t>x</a:t>
            </a:r>
            <a:r>
              <a:rPr lang="en-US" sz="2400" i="1" baseline="-25000" dirty="0" err="1"/>
              <a:t>j</a:t>
            </a:r>
            <a:r>
              <a:rPr lang="en-US" sz="2400" dirty="0"/>
              <a:t>)= (1+</a:t>
            </a:r>
            <a:r>
              <a:rPr lang="en-US" sz="2400" dirty="0">
                <a:cs typeface="Times New Roman" pitchFamily="18" charset="0"/>
              </a:rPr>
              <a:t> </a:t>
            </a:r>
            <a:r>
              <a:rPr lang="en-US" sz="2400" b="1" dirty="0" err="1"/>
              <a:t>x</a:t>
            </a:r>
            <a:r>
              <a:rPr lang="en-US" sz="2400" i="1" baseline="-25000" dirty="0" err="1"/>
              <a:t>i</a:t>
            </a:r>
            <a:r>
              <a:rPr lang="en-US" sz="2400" b="1" baseline="30000" dirty="0" err="1"/>
              <a:t>T</a:t>
            </a:r>
            <a:r>
              <a:rPr lang="en-US" sz="2400" b="1" dirty="0" err="1"/>
              <a:t>x</a:t>
            </a:r>
            <a:r>
              <a:rPr lang="en-US" sz="2400" i="1" baseline="-25000" dirty="0" err="1"/>
              <a:t>j</a:t>
            </a:r>
            <a:r>
              <a:rPr lang="en-US" sz="2400" dirty="0"/>
              <a:t>)</a:t>
            </a:r>
            <a:r>
              <a:rPr lang="en-US" sz="2400" i="1" baseline="30000" dirty="0"/>
              <a:t>p</a:t>
            </a:r>
            <a:br>
              <a:rPr lang="en-US" sz="2400" i="1" baseline="30000" dirty="0"/>
            </a:br>
            <a:endParaRPr lang="en-US" sz="2400" i="1" baseline="30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Mapping </a:t>
            </a:r>
            <a:r>
              <a:rPr lang="el-GR" sz="2000" dirty="0">
                <a:cs typeface="Times New Roman" pitchFamily="18" charset="0"/>
              </a:rPr>
              <a:t>Φ</a:t>
            </a:r>
            <a:r>
              <a:rPr lang="en-US" sz="2000" dirty="0">
                <a:cs typeface="Times New Roman" pitchFamily="18" charset="0"/>
              </a:rPr>
              <a:t>:    </a:t>
            </a:r>
            <a:r>
              <a:rPr lang="en-US" sz="2000" b="1" dirty="0">
                <a:cs typeface="Times New Roman" pitchFamily="18" charset="0"/>
              </a:rPr>
              <a:t>x</a:t>
            </a:r>
            <a:r>
              <a:rPr lang="en-US" sz="2000" b="1" baseline="-25000" dirty="0">
                <a:cs typeface="Times New Roman" pitchFamily="18" charset="0"/>
              </a:rPr>
              <a:t>  </a:t>
            </a:r>
            <a:r>
              <a:rPr lang="en-US" sz="2000" b="1" dirty="0">
                <a:cs typeface="Times New Roman" pitchFamily="18" charset="0"/>
              </a:rPr>
              <a:t>→ </a:t>
            </a:r>
            <a:r>
              <a:rPr lang="en-US" sz="2000" dirty="0">
                <a:cs typeface="Times New Roman" pitchFamily="18" charset="0"/>
              </a:rPr>
              <a:t> </a:t>
            </a:r>
            <a:r>
              <a:rPr lang="el-GR" sz="2000" b="1" dirty="0">
                <a:cs typeface="Times New Roman" pitchFamily="18" charset="0"/>
              </a:rPr>
              <a:t>φ</a:t>
            </a:r>
            <a:r>
              <a:rPr lang="en-US" sz="2000" dirty="0">
                <a:cs typeface="Times New Roman" pitchFamily="18" charset="0"/>
              </a:rPr>
              <a:t>(</a:t>
            </a:r>
            <a:r>
              <a:rPr lang="en-US" sz="2000" b="1" dirty="0">
                <a:cs typeface="Times New Roman" pitchFamily="18" charset="0"/>
              </a:rPr>
              <a:t>x</a:t>
            </a:r>
            <a:r>
              <a:rPr lang="en-US" sz="2000" dirty="0">
                <a:cs typeface="Times New Roman" pitchFamily="18" charset="0"/>
              </a:rPr>
              <a:t>), where </a:t>
            </a:r>
            <a:r>
              <a:rPr lang="el-GR" sz="2000" b="1" dirty="0">
                <a:cs typeface="Times New Roman" pitchFamily="18" charset="0"/>
              </a:rPr>
              <a:t>φ</a:t>
            </a:r>
            <a:r>
              <a:rPr lang="en-US" sz="2000" dirty="0">
                <a:cs typeface="Times New Roman" pitchFamily="18" charset="0"/>
              </a:rPr>
              <a:t>(</a:t>
            </a:r>
            <a:r>
              <a:rPr lang="en-US" sz="2000" b="1" dirty="0">
                <a:cs typeface="Times New Roman" pitchFamily="18" charset="0"/>
              </a:rPr>
              <a:t>x</a:t>
            </a:r>
            <a:r>
              <a:rPr lang="en-US" sz="2000" dirty="0">
                <a:cs typeface="Times New Roman" pitchFamily="18" charset="0"/>
              </a:rPr>
              <a:t>) has           dimensions 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Gaussian (radial-basis function): </a:t>
            </a:r>
            <a:r>
              <a:rPr lang="en-US" sz="2400" i="1" dirty="0"/>
              <a:t>K</a:t>
            </a:r>
            <a:r>
              <a:rPr lang="en-US" sz="2400" dirty="0"/>
              <a:t>(</a:t>
            </a:r>
            <a:r>
              <a:rPr lang="en-US" sz="2400" b="1" dirty="0" err="1"/>
              <a:t>x</a:t>
            </a:r>
            <a:r>
              <a:rPr lang="en-US" sz="2400" i="1" baseline="-25000" dirty="0" err="1"/>
              <a:t>i</a:t>
            </a:r>
            <a:r>
              <a:rPr lang="en-US" sz="2400" dirty="0" err="1"/>
              <a:t>,</a:t>
            </a:r>
            <a:r>
              <a:rPr lang="en-US" sz="2400" b="1" dirty="0" err="1"/>
              <a:t>x</a:t>
            </a:r>
            <a:r>
              <a:rPr lang="en-US" sz="2400" i="1" baseline="-25000" dirty="0" err="1"/>
              <a:t>j</a:t>
            </a:r>
            <a:r>
              <a:rPr lang="en-US" sz="2400" dirty="0"/>
              <a:t>) =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Mapping </a:t>
            </a:r>
            <a:r>
              <a:rPr lang="el-GR" sz="2000" dirty="0">
                <a:cs typeface="Times New Roman" pitchFamily="18" charset="0"/>
              </a:rPr>
              <a:t>Φ</a:t>
            </a:r>
            <a:r>
              <a:rPr lang="en-US" sz="2000" dirty="0">
                <a:cs typeface="Times New Roman" pitchFamily="18" charset="0"/>
              </a:rPr>
              <a:t>:  </a:t>
            </a:r>
            <a:r>
              <a:rPr lang="en-US" sz="2000" b="1" dirty="0">
                <a:cs typeface="Times New Roman" pitchFamily="18" charset="0"/>
              </a:rPr>
              <a:t>x</a:t>
            </a:r>
            <a:r>
              <a:rPr lang="en-US" sz="2000" b="1" baseline="-25000" dirty="0">
                <a:cs typeface="Times New Roman" pitchFamily="18" charset="0"/>
              </a:rPr>
              <a:t> </a:t>
            </a:r>
            <a:r>
              <a:rPr lang="en-US" sz="2000" b="1" dirty="0">
                <a:cs typeface="Times New Roman" pitchFamily="18" charset="0"/>
              </a:rPr>
              <a:t>→  </a:t>
            </a:r>
            <a:r>
              <a:rPr lang="el-GR" sz="2000" b="1" dirty="0">
                <a:cs typeface="Times New Roman" pitchFamily="18" charset="0"/>
              </a:rPr>
              <a:t>φ</a:t>
            </a:r>
            <a:r>
              <a:rPr lang="en-US" sz="2000" dirty="0">
                <a:cs typeface="Times New Roman" pitchFamily="18" charset="0"/>
              </a:rPr>
              <a:t>(</a:t>
            </a:r>
            <a:r>
              <a:rPr lang="en-US" sz="2000" b="1" dirty="0">
                <a:cs typeface="Times New Roman" pitchFamily="18" charset="0"/>
              </a:rPr>
              <a:t>x</a:t>
            </a:r>
            <a:r>
              <a:rPr lang="en-US" sz="2000" dirty="0">
                <a:cs typeface="Times New Roman" pitchFamily="18" charset="0"/>
              </a:rPr>
              <a:t>), where </a:t>
            </a:r>
            <a:r>
              <a:rPr lang="el-GR" sz="2000" b="1" dirty="0">
                <a:cs typeface="Times New Roman" pitchFamily="18" charset="0"/>
              </a:rPr>
              <a:t>φ</a:t>
            </a:r>
            <a:r>
              <a:rPr lang="en-US" sz="2000" dirty="0">
                <a:cs typeface="Times New Roman" pitchFamily="18" charset="0"/>
              </a:rPr>
              <a:t>(</a:t>
            </a:r>
            <a:r>
              <a:rPr lang="en-US" sz="2000" b="1" dirty="0">
                <a:cs typeface="Times New Roman" pitchFamily="18" charset="0"/>
              </a:rPr>
              <a:t>x</a:t>
            </a:r>
            <a:r>
              <a:rPr lang="en-US" sz="2000" dirty="0">
                <a:cs typeface="Times New Roman" pitchFamily="18" charset="0"/>
              </a:rPr>
              <a:t>) is </a:t>
            </a:r>
            <a:r>
              <a:rPr lang="en-US" sz="2000" i="1" dirty="0">
                <a:cs typeface="Times New Roman" pitchFamily="18" charset="0"/>
              </a:rPr>
              <a:t>infinite-dimensional</a:t>
            </a:r>
            <a:r>
              <a:rPr lang="en-US" sz="2000" dirty="0">
                <a:cs typeface="Times New Roman" pitchFamily="18" charset="0"/>
              </a:rPr>
              <a:t>: every point is mapped to </a:t>
            </a:r>
            <a:r>
              <a:rPr lang="en-US" sz="2000" i="1" dirty="0">
                <a:cs typeface="Times New Roman" pitchFamily="18" charset="0"/>
              </a:rPr>
              <a:t>a function </a:t>
            </a:r>
            <a:r>
              <a:rPr lang="en-US" sz="2000" dirty="0">
                <a:cs typeface="Times New Roman" pitchFamily="18" charset="0"/>
              </a:rPr>
              <a:t>(a Gaussian)</a:t>
            </a: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>
                <a:cs typeface="Times New Roman" pitchFamily="18" charset="0"/>
              </a:rPr>
              <a:t>Linear separators in higher dimensional space correspond to </a:t>
            </a:r>
            <a:r>
              <a:rPr lang="en-US" sz="2400" b="1" i="1" dirty="0">
                <a:cs typeface="Times New Roman" pitchFamily="18" charset="0"/>
              </a:rPr>
              <a:t>nonlinear </a:t>
            </a:r>
            <a:r>
              <a:rPr lang="en-US" sz="2400" b="1" dirty="0">
                <a:cs typeface="Times New Roman" pitchFamily="18" charset="0"/>
              </a:rPr>
              <a:t>separators in original space</a:t>
            </a:r>
          </a:p>
        </p:txBody>
      </p:sp>
      <p:graphicFrame>
        <p:nvGraphicFramePr>
          <p:cNvPr id="409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931817"/>
              </p:ext>
            </p:extLst>
          </p:nvPr>
        </p:nvGraphicFramePr>
        <p:xfrm>
          <a:off x="5995533" y="4049868"/>
          <a:ext cx="950913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0" name="Equation" r:id="rId4" imgW="520560" imgH="380880" progId="Equation.3">
                  <p:embed/>
                </p:oleObj>
              </mc:Choice>
              <mc:Fallback>
                <p:oleObj name="Equation" r:id="rId4" imgW="520560" imgH="3808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95533" y="4049868"/>
                        <a:ext cx="950913" cy="695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235621"/>
              </p:ext>
            </p:extLst>
          </p:nvPr>
        </p:nvGraphicFramePr>
        <p:xfrm>
          <a:off x="5510229" y="3344374"/>
          <a:ext cx="566737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1" name="Equation" r:id="rId6" imgW="520560" imgH="457200" progId="Equation.3">
                  <p:embed/>
                </p:oleObj>
              </mc:Choice>
              <mc:Fallback>
                <p:oleObj name="Equation" r:id="rId6" imgW="520560" imgH="457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0229" y="3344374"/>
                        <a:ext cx="566737" cy="506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6BFBF8-D964-40AE-B659-B8A5F9F55CE1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5235" name="Object 1027"/>
          <p:cNvGraphicFramePr>
            <a:graphicFrameLocks noGrp="1" noChangeAspect="1"/>
          </p:cNvGraphicFramePr>
          <p:nvPr>
            <p:ph type="body" idx="1"/>
            <p:extLst>
              <p:ext uri="{D42A27DB-BD31-4B8C-83A1-F6EECF244321}">
                <p14:modId xmlns:p14="http://schemas.microsoft.com/office/powerpoint/2010/main" val="399644474"/>
              </p:ext>
            </p:extLst>
          </p:nvPr>
        </p:nvGraphicFramePr>
        <p:xfrm>
          <a:off x="747713" y="435864"/>
          <a:ext cx="7956744" cy="5916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0" name="Bitmap Image" r:id="rId3" imgW="6200640" imgH="4610160" progId="Paint.Picture">
                  <p:embed/>
                </p:oleObj>
              </mc:Choice>
              <mc:Fallback>
                <p:oleObj name="Bitmap Image" r:id="rId3" imgW="6200640" imgH="461016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7713" y="435864"/>
                        <a:ext cx="7956744" cy="59161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6BFBF8-D964-40AE-B659-B8A5F9F55CE1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4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6259" name="Object 10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6033351"/>
              </p:ext>
            </p:extLst>
          </p:nvPr>
        </p:nvGraphicFramePr>
        <p:xfrm>
          <a:off x="661415" y="499872"/>
          <a:ext cx="7815029" cy="5779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4" name="Bitmap Image" r:id="rId3" imgW="6257143" imgH="4629796" progId="Paint.Picture">
                  <p:embed/>
                </p:oleObj>
              </mc:Choice>
              <mc:Fallback>
                <p:oleObj name="Bitmap Image" r:id="rId3" imgW="6257143" imgH="4629796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415" y="499872"/>
                        <a:ext cx="7815029" cy="57790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9CE0B3-4B97-4CAE-A20A-D33F7551F8AB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3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 Kernels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Previous examples mapped real-valued vectors</a:t>
            </a:r>
            <a:r>
              <a:rPr lang="en-US" baseline="0" dirty="0"/>
              <a:t> to (higher-dimensional) real-valued vectors</a:t>
            </a:r>
          </a:p>
          <a:p>
            <a:pPr lvl="0"/>
            <a:r>
              <a:rPr lang="en-US" baseline="0" dirty="0"/>
              <a:t>Input does not need to be real-valued vectors</a:t>
            </a:r>
          </a:p>
          <a:p>
            <a:pPr lvl="0"/>
            <a:r>
              <a:rPr lang="en-US" dirty="0"/>
              <a:t>For SVM, all we need is a function that computes the similarity of two features</a:t>
            </a:r>
          </a:p>
          <a:p>
            <a:pPr lvl="1"/>
            <a:r>
              <a:rPr lang="en-US" dirty="0"/>
              <a:t>This function is the </a:t>
            </a:r>
            <a:r>
              <a:rPr lang="en-US" i="1" dirty="0"/>
              <a:t>kernel function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6BFBF8-D964-40AE-B659-B8A5F9F55CE1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9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Custom Kernel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245331" cy="4525963"/>
          </a:xfrm>
        </p:spPr>
        <p:txBody>
          <a:bodyPr/>
          <a:lstStyle/>
          <a:p>
            <a:r>
              <a:rPr lang="en-US" dirty="0"/>
              <a:t>Drug screening</a:t>
            </a:r>
          </a:p>
          <a:p>
            <a:pPr lvl="1"/>
            <a:r>
              <a:rPr lang="en-US" dirty="0"/>
              <a:t>Consider chemicals as graphs</a:t>
            </a:r>
          </a:p>
          <a:p>
            <a:pPr lvl="1"/>
            <a:r>
              <a:rPr lang="en-US" dirty="0"/>
              <a:t>Graphs maintain rich structure of chemical model</a:t>
            </a:r>
          </a:p>
          <a:p>
            <a:pPr lvl="2"/>
            <a:r>
              <a:rPr lang="en-US" dirty="0"/>
              <a:t>Better than feature vector</a:t>
            </a:r>
          </a:p>
          <a:p>
            <a:pPr lvl="2"/>
            <a:endParaRPr lang="en-US" dirty="0"/>
          </a:p>
          <a:p>
            <a:r>
              <a:rPr lang="en-US" dirty="0"/>
              <a:t>Need a similarity function between graphs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959" y="2019992"/>
            <a:ext cx="3429000" cy="3200400"/>
          </a:xfrm>
          <a:prstGeom prst="rect">
            <a:avLst/>
          </a:prstGeom>
          <a:noFill/>
          <a:ln w="1836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6BFBF8-D964-40AE-B659-B8A5F9F55CE1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6530040" y="967680"/>
              <a:ext cx="2639520" cy="11588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21040" y="961920"/>
                <a:ext cx="2659680" cy="117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060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Kernels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Edit Similarity</a:t>
            </a:r>
          </a:p>
          <a:p>
            <a:pPr lvl="1"/>
            <a:r>
              <a:rPr lang="en-US" dirty="0"/>
              <a:t>Related to Graph Edit Distance</a:t>
            </a:r>
          </a:p>
          <a:p>
            <a:pPr lvl="1"/>
            <a:r>
              <a:rPr lang="en-US" dirty="0"/>
              <a:t>Measures the # operations needed to transform one graph to another</a:t>
            </a:r>
          </a:p>
          <a:p>
            <a:pPr lvl="2"/>
            <a:r>
              <a:rPr lang="en-US" dirty="0"/>
              <a:t>Insert/delete/change vertex</a:t>
            </a:r>
          </a:p>
          <a:p>
            <a:pPr lvl="2"/>
            <a:r>
              <a:rPr lang="en-US" dirty="0"/>
              <a:t>Insert/delete/change edge</a:t>
            </a:r>
          </a:p>
          <a:p>
            <a:pPr lvl="2"/>
            <a:endParaRPr lang="en-US" dirty="0"/>
          </a:p>
          <a:p>
            <a:r>
              <a:rPr lang="en-US" sz="2400" dirty="0"/>
              <a:t>In general graph edit is NP-hard</a:t>
            </a:r>
          </a:p>
          <a:p>
            <a:pPr lvl="1"/>
            <a:r>
              <a:rPr lang="en-US" sz="2000" dirty="0"/>
              <a:t>Many approximation algorithms</a:t>
            </a:r>
          </a:p>
          <a:p>
            <a:pPr lvl="1"/>
            <a:r>
              <a:rPr lang="en-US" sz="2000" dirty="0"/>
              <a:t>E.g., </a:t>
            </a:r>
            <a:r>
              <a:rPr lang="en-US" sz="2000" i="1" dirty="0"/>
              <a:t>random walk kernel</a:t>
            </a:r>
          </a:p>
        </p:txBody>
      </p:sp>
      <p:pic>
        <p:nvPicPr>
          <p:cNvPr id="8194" name="Picture 2" descr="http://ej.iop.org/images/1367-2630/11/11/113003/Full/nj329037fig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992" y="4156364"/>
            <a:ext cx="3533660" cy="255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6BFBF8-D964-40AE-B659-B8A5F9F55CE1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46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Kernel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4537"/>
            <a:ext cx="4820012" cy="39817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Training:</a:t>
            </a:r>
          </a:p>
          <a:p>
            <a:pPr lvl="1"/>
            <a:r>
              <a:rPr lang="en-US" dirty="0"/>
              <a:t>For each pair of examples, compute similarity</a:t>
            </a:r>
          </a:p>
          <a:p>
            <a:pPr lvl="1"/>
            <a:r>
              <a:rPr lang="en-US" dirty="0"/>
              <a:t>PSD function that gives similarity between two graphs *is* a kernel function</a:t>
            </a:r>
          </a:p>
          <a:p>
            <a:r>
              <a:rPr lang="en-US" dirty="0"/>
              <a:t>Testing:</a:t>
            </a:r>
          </a:p>
          <a:p>
            <a:pPr lvl="1"/>
            <a:r>
              <a:rPr lang="en-US" dirty="0"/>
              <a:t>For new example, compute similarity to each graph that is a support vector</a:t>
            </a:r>
          </a:p>
          <a:p>
            <a:r>
              <a:rPr lang="en-US" i="1" dirty="0"/>
              <a:t>Note: No feature vectors!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01891"/>
              </p:ext>
            </p:extLst>
          </p:nvPr>
        </p:nvGraphicFramePr>
        <p:xfrm>
          <a:off x="6246142" y="5081896"/>
          <a:ext cx="2202307" cy="148336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564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8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1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019867" y="5336274"/>
            <a:ext cx="4067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table (called </a:t>
            </a:r>
            <a:r>
              <a:rPr lang="en-US" i="1" dirty="0"/>
              <a:t>kernel matrix</a:t>
            </a:r>
            <a:r>
              <a:rPr lang="en-US" dirty="0"/>
              <a:t>) represents the pairwise kernel values of the data. These values can be used as input to train an SVM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959" y="1404839"/>
            <a:ext cx="3429000" cy="3200400"/>
          </a:xfrm>
          <a:prstGeom prst="rect">
            <a:avLst/>
          </a:prstGeom>
          <a:noFill/>
          <a:ln w="1836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Oval 8"/>
          <p:cNvSpPr/>
          <p:nvPr/>
        </p:nvSpPr>
        <p:spPr>
          <a:xfrm>
            <a:off x="5234948" y="1670859"/>
            <a:ext cx="399011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Oval 9"/>
          <p:cNvSpPr/>
          <p:nvPr/>
        </p:nvSpPr>
        <p:spPr>
          <a:xfrm>
            <a:off x="5277212" y="2671157"/>
            <a:ext cx="399011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5257816" y="3754583"/>
            <a:ext cx="399011" cy="457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074131" y="274320"/>
            <a:ext cx="198882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For classification, each of these chemicals/graphs would have an associated label (“safe” / “not safe”)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6BFBF8-D964-40AE-B659-B8A5F9F55CE1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43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Nonlinear SVMs Mathematically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Dual problem formulation: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The solution is: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Optimization techniques for finding </a:t>
            </a:r>
            <a:r>
              <a:rPr lang="el-GR" sz="2400" dirty="0">
                <a:cs typeface="Times New Roman" pitchFamily="18" charset="0"/>
              </a:rPr>
              <a:t>α</a:t>
            </a:r>
            <a:r>
              <a:rPr lang="en-US" sz="2400" dirty="0">
                <a:cs typeface="Times New Roman" pitchFamily="18" charset="0"/>
              </a:rPr>
              <a:t>i’s remain the same!</a:t>
            </a:r>
            <a:endParaRPr lang="en-US" sz="2400" dirty="0"/>
          </a:p>
        </p:txBody>
      </p:sp>
      <p:sp>
        <p:nvSpPr>
          <p:cNvPr id="28676" name="Text Box 5"/>
          <p:cNvSpPr txBox="1">
            <a:spLocks noChangeArrowheads="1"/>
          </p:cNvSpPr>
          <p:nvPr/>
        </p:nvSpPr>
        <p:spPr bwMode="auto">
          <a:xfrm>
            <a:off x="930275" y="2116138"/>
            <a:ext cx="6438900" cy="1457325"/>
          </a:xfrm>
          <a:prstGeom prst="rect">
            <a:avLst/>
          </a:prstGeom>
          <a:noFill/>
          <a:ln w="25400" algn="ctr">
            <a:solidFill>
              <a:srgbClr val="008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000">
                <a:latin typeface="Times New Roman" pitchFamily="18" charset="0"/>
              </a:rPr>
              <a:t>Find </a:t>
            </a:r>
            <a:r>
              <a:rPr lang="el-GR" sz="2000" i="1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sz="2000" i="1" baseline="-2500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i="1">
                <a:latin typeface="Times New Roman" pitchFamily="18" charset="0"/>
                <a:cs typeface="Times New Roman" pitchFamily="18" charset="0"/>
              </a:rPr>
              <a:t>…</a:t>
            </a:r>
            <a:r>
              <a:rPr lang="el-GR" sz="2000" i="1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sz="2000" i="1" baseline="-2500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000" baseline="-25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latin typeface="Times New Roman" pitchFamily="18" charset="0"/>
              </a:rPr>
              <a:t>such that</a:t>
            </a:r>
          </a:p>
          <a:p>
            <a:pPr eaLnBrk="1" hangingPunct="1"/>
            <a:r>
              <a:rPr lang="en-US" sz="2000" b="1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l-GR" sz="2000" b="1">
                <a:latin typeface="Times New Roman" pitchFamily="18" charset="0"/>
              </a:rPr>
              <a:t>α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000" b="1">
                <a:latin typeface="Times New Roman" pitchFamily="18" charset="0"/>
                <a:cs typeface="Times New Roman" pitchFamily="18" charset="0"/>
              </a:rPr>
              <a:t> =</a:t>
            </a:r>
            <a:r>
              <a:rPr lang="el-GR" sz="240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l-GR" sz="2000" i="1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sz="2000" i="1" baseline="-2500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baseline="-2500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2000" b="1">
                <a:latin typeface="Times New Roman" pitchFamily="18" charset="0"/>
                <a:cs typeface="Times New Roman" pitchFamily="18" charset="0"/>
              </a:rPr>
              <a:t>½</a:t>
            </a:r>
            <a:r>
              <a:rPr lang="el-GR" sz="2400">
                <a:latin typeface="Times New Roman" pitchFamily="18" charset="0"/>
              </a:rPr>
              <a:t>ΣΣ</a:t>
            </a:r>
            <a:r>
              <a:rPr lang="el-GR" sz="2000" i="1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sz="2000" i="1" baseline="-2500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l-GR" sz="2000" i="1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sz="2000" i="1" baseline="-2500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sz="2000" i="1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2000" i="1" baseline="-2500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i="1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2000" i="1" baseline="-2500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sz="2000" i="1">
                <a:latin typeface="Times New Roman" pitchFamily="18" charset="0"/>
              </a:rPr>
              <a:t>K</a:t>
            </a:r>
            <a:r>
              <a:rPr lang="en-US" sz="2000">
                <a:latin typeface="Times New Roman" pitchFamily="18" charset="0"/>
              </a:rPr>
              <a:t>(</a:t>
            </a:r>
            <a:r>
              <a:rPr lang="en-US" sz="2000" b="1">
                <a:latin typeface="Times New Roman" pitchFamily="18" charset="0"/>
              </a:rPr>
              <a:t>x</a:t>
            </a:r>
            <a:r>
              <a:rPr lang="en-US" sz="2000" i="1" baseline="-25000">
                <a:latin typeface="Times New Roman" pitchFamily="18" charset="0"/>
              </a:rPr>
              <a:t>i</a:t>
            </a:r>
            <a:r>
              <a:rPr lang="en-US" sz="2000">
                <a:latin typeface="Times New Roman" pitchFamily="18" charset="0"/>
              </a:rPr>
              <a:t>,</a:t>
            </a:r>
            <a:r>
              <a:rPr lang="en-US" sz="2000" b="1" baseline="-25000">
                <a:latin typeface="Times New Roman" pitchFamily="18" charset="0"/>
              </a:rPr>
              <a:t> </a:t>
            </a:r>
            <a:r>
              <a:rPr lang="en-US" sz="2000" b="1">
                <a:latin typeface="Times New Roman" pitchFamily="18" charset="0"/>
              </a:rPr>
              <a:t>x</a:t>
            </a:r>
            <a:r>
              <a:rPr lang="en-US" sz="2000" i="1" baseline="-25000">
                <a:latin typeface="Times New Roman" pitchFamily="18" charset="0"/>
              </a:rPr>
              <a:t>j</a:t>
            </a:r>
            <a:r>
              <a:rPr lang="en-US" sz="2000">
                <a:latin typeface="Times New Roman" pitchFamily="18" charset="0"/>
              </a:rPr>
              <a:t>)</a:t>
            </a:r>
            <a:r>
              <a:rPr lang="en-US" sz="2000" b="1">
                <a:latin typeface="Times New Roman" pitchFamily="18" charset="0"/>
              </a:rPr>
              <a:t> </a:t>
            </a:r>
            <a:r>
              <a:rPr lang="en-US" sz="2000">
                <a:latin typeface="Times New Roman" pitchFamily="18" charset="0"/>
              </a:rPr>
              <a:t>is maximized and </a:t>
            </a:r>
          </a:p>
          <a:p>
            <a:pPr eaLnBrk="1" hangingPunct="1"/>
            <a:r>
              <a:rPr lang="en-US" sz="2000">
                <a:latin typeface="Times New Roman" pitchFamily="18" charset="0"/>
              </a:rPr>
              <a:t>(1)</a:t>
            </a:r>
            <a:r>
              <a:rPr lang="en-US" sz="2400">
                <a:latin typeface="Times New Roman" pitchFamily="18" charset="0"/>
              </a:rPr>
              <a:t>  </a:t>
            </a:r>
            <a:r>
              <a:rPr lang="el-GR" sz="2400">
                <a:latin typeface="Times New Roman" pitchFamily="18" charset="0"/>
              </a:rPr>
              <a:t>Σ</a:t>
            </a:r>
            <a:r>
              <a:rPr lang="el-GR" sz="2000" i="1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sz="2000" i="1" baseline="-2500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i="1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2000" i="1" baseline="-2500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baseline="-25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= 0</a:t>
            </a:r>
            <a:endParaRPr lang="en-US" sz="2000">
              <a:latin typeface="Times New Roman" pitchFamily="18" charset="0"/>
            </a:endParaRPr>
          </a:p>
          <a:p>
            <a:pPr eaLnBrk="1" hangingPunct="1"/>
            <a:r>
              <a:rPr lang="en-US" sz="2000">
                <a:latin typeface="Times New Roman" pitchFamily="18" charset="0"/>
              </a:rPr>
              <a:t>(2) </a:t>
            </a:r>
            <a:r>
              <a:rPr lang="el-GR" sz="2000" i="1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sz="2000" i="1" baseline="-2500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b="1">
                <a:latin typeface="Times New Roman" pitchFamily="18" charset="0"/>
              </a:rPr>
              <a:t> </a:t>
            </a:r>
            <a:r>
              <a:rPr lang="en-US" sz="2000" b="1">
                <a:latin typeface="Times New Roman" pitchFamily="18" charset="0"/>
                <a:cs typeface="Times New Roman" pitchFamily="18" charset="0"/>
              </a:rPr>
              <a:t>≥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0 for all </a:t>
            </a:r>
            <a:r>
              <a:rPr lang="el-GR" sz="2000" i="1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sz="2000" i="1" baseline="-25000">
                <a:latin typeface="Times New Roman" pitchFamily="18" charset="0"/>
                <a:cs typeface="Times New Roman" pitchFamily="18" charset="0"/>
              </a:rPr>
              <a:t>i</a:t>
            </a:r>
            <a:endParaRPr lang="en-US" sz="2000" i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77" name="Text Box 6"/>
          <p:cNvSpPr txBox="1">
            <a:spLocks noChangeArrowheads="1"/>
          </p:cNvSpPr>
          <p:nvPr/>
        </p:nvSpPr>
        <p:spPr bwMode="auto">
          <a:xfrm>
            <a:off x="919163" y="4435475"/>
            <a:ext cx="2781300" cy="482600"/>
          </a:xfrm>
          <a:prstGeom prst="rect">
            <a:avLst/>
          </a:prstGeom>
          <a:noFill/>
          <a:ln w="25400" algn="ctr">
            <a:solidFill>
              <a:srgbClr val="008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000" i="1">
                <a:latin typeface="Times New Roman" pitchFamily="18" charset="0"/>
              </a:rPr>
              <a:t>f</a:t>
            </a:r>
            <a:r>
              <a:rPr lang="en-US" sz="2000">
                <a:latin typeface="Times New Roman" pitchFamily="18" charset="0"/>
              </a:rPr>
              <a:t>(</a:t>
            </a:r>
            <a:r>
              <a:rPr lang="en-US" sz="2000" b="1">
                <a:latin typeface="Times New Roman" pitchFamily="18" charset="0"/>
              </a:rPr>
              <a:t>x</a:t>
            </a:r>
            <a:r>
              <a:rPr lang="en-US" sz="2000">
                <a:latin typeface="Times New Roman" pitchFamily="18" charset="0"/>
              </a:rPr>
              <a:t>) = </a:t>
            </a:r>
            <a:r>
              <a:rPr lang="el-GR" sz="240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l-GR" sz="2000" i="1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sz="2000" i="1" baseline="-2500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i="1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2000" i="1" baseline="-2500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i="1">
                <a:latin typeface="Times New Roman" pitchFamily="18" charset="0"/>
              </a:rPr>
              <a:t>K</a:t>
            </a:r>
            <a:r>
              <a:rPr lang="en-US" sz="2000">
                <a:latin typeface="Times New Roman" pitchFamily="18" charset="0"/>
              </a:rPr>
              <a:t>(</a:t>
            </a:r>
            <a:r>
              <a:rPr lang="en-US" sz="2000" b="1">
                <a:latin typeface="Times New Roman" pitchFamily="18" charset="0"/>
              </a:rPr>
              <a:t>x</a:t>
            </a:r>
            <a:r>
              <a:rPr lang="en-US" sz="2000" i="1" baseline="-25000">
                <a:latin typeface="Times New Roman" pitchFamily="18" charset="0"/>
              </a:rPr>
              <a:t>i</a:t>
            </a:r>
            <a:r>
              <a:rPr lang="en-US" sz="2000">
                <a:latin typeface="Times New Roman" pitchFamily="18" charset="0"/>
              </a:rPr>
              <a:t>,</a:t>
            </a:r>
            <a:r>
              <a:rPr lang="en-US" sz="2000" b="1" baseline="-25000">
                <a:latin typeface="Times New Roman" pitchFamily="18" charset="0"/>
              </a:rPr>
              <a:t> </a:t>
            </a:r>
            <a:r>
              <a:rPr lang="en-US" sz="2000" b="1">
                <a:latin typeface="Times New Roman" pitchFamily="18" charset="0"/>
              </a:rPr>
              <a:t>x</a:t>
            </a:r>
            <a:r>
              <a:rPr lang="en-US" sz="2000" i="1" baseline="-25000">
                <a:latin typeface="Times New Roman" pitchFamily="18" charset="0"/>
              </a:rPr>
              <a:t>j</a:t>
            </a:r>
            <a:r>
              <a:rPr lang="en-US" sz="2000">
                <a:latin typeface="Times New Roman" pitchFamily="18" charset="0"/>
              </a:rPr>
              <a:t>)</a:t>
            </a:r>
            <a:r>
              <a:rPr lang="en-US" sz="2000" b="1">
                <a:latin typeface="Times New Roman" pitchFamily="18" charset="0"/>
              </a:rPr>
              <a:t>+ </a:t>
            </a:r>
            <a:r>
              <a:rPr lang="en-US" sz="2000" i="1">
                <a:latin typeface="Times New Roman" pitchFamily="18" charset="0"/>
              </a:rPr>
              <a:t>b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5049672" y="3671248"/>
            <a:ext cx="3753134" cy="12468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change (from linear version) is replacing inner product of vectors with kernel function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4039737" y="2988860"/>
            <a:ext cx="1009935" cy="13058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2" idx="1"/>
          </p:cNvCxnSpPr>
          <p:nvPr/>
        </p:nvCxnSpPr>
        <p:spPr>
          <a:xfrm flipH="1">
            <a:off x="2634018" y="4294662"/>
            <a:ext cx="2415654" cy="2363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6BFBF8-D964-40AE-B659-B8A5F9F55CE1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/>
              <a:t>Separators in the Case of Noisy Data</a:t>
            </a: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2817813" y="2667000"/>
            <a:ext cx="498475" cy="6508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>
                <a:latin typeface="Courier" pitchFamily="49" charset="0"/>
              </a:rPr>
              <a:t>X</a:t>
            </a:r>
            <a:endParaRPr lang="en-US" sz="2400">
              <a:latin typeface="Times" pitchFamily="18" charset="0"/>
            </a:endParaRP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2817813" y="4311650"/>
            <a:ext cx="498475" cy="6508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>
                <a:latin typeface="Courier" pitchFamily="49" charset="0"/>
              </a:rPr>
              <a:t>X</a:t>
            </a:r>
            <a:endParaRPr lang="en-US" sz="2400">
              <a:latin typeface="Times" pitchFamily="18" charset="0"/>
            </a:endParaRPr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4875213" y="3505200"/>
            <a:ext cx="549275" cy="650875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>
                <a:latin typeface="Courier" pitchFamily="49" charset="0"/>
              </a:rPr>
              <a:t>O</a:t>
            </a:r>
            <a:endParaRPr lang="en-US" sz="2400">
              <a:latin typeface="Times" pitchFamily="18" charset="0"/>
            </a:endParaRPr>
          </a:p>
        </p:txBody>
      </p:sp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5256213" y="4464050"/>
            <a:ext cx="549275" cy="650875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>
                <a:latin typeface="Courier" pitchFamily="49" charset="0"/>
              </a:rPr>
              <a:t>O</a:t>
            </a:r>
            <a:endParaRPr lang="en-US" sz="2400">
              <a:latin typeface="Times" pitchFamily="18" charset="0"/>
            </a:endParaRPr>
          </a:p>
        </p:txBody>
      </p:sp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6094413" y="4845050"/>
            <a:ext cx="549275" cy="650875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>
                <a:latin typeface="Courier" pitchFamily="49" charset="0"/>
              </a:rPr>
              <a:t>O</a:t>
            </a:r>
            <a:endParaRPr lang="en-US" sz="2400">
              <a:latin typeface="Times" pitchFamily="18" charset="0"/>
            </a:endParaRPr>
          </a:p>
        </p:txBody>
      </p:sp>
      <p:sp>
        <p:nvSpPr>
          <p:cNvPr id="14344" name="Text Box 8"/>
          <p:cNvSpPr txBox="1">
            <a:spLocks noChangeArrowheads="1"/>
          </p:cNvSpPr>
          <p:nvPr/>
        </p:nvSpPr>
        <p:spPr bwMode="auto">
          <a:xfrm>
            <a:off x="5791200" y="3505200"/>
            <a:ext cx="549275" cy="650875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>
                <a:latin typeface="Courier" pitchFamily="49" charset="0"/>
              </a:rPr>
              <a:t>O</a:t>
            </a:r>
            <a:endParaRPr lang="en-US" sz="2400">
              <a:latin typeface="Times" pitchFamily="18" charset="0"/>
            </a:endParaRPr>
          </a:p>
        </p:txBody>
      </p:sp>
      <p:sp>
        <p:nvSpPr>
          <p:cNvPr id="14345" name="Text Box 9"/>
          <p:cNvSpPr txBox="1">
            <a:spLocks noChangeArrowheads="1"/>
          </p:cNvSpPr>
          <p:nvPr/>
        </p:nvSpPr>
        <p:spPr bwMode="auto">
          <a:xfrm>
            <a:off x="5638800" y="2362200"/>
            <a:ext cx="549275" cy="650875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>
                <a:latin typeface="Courier" pitchFamily="49" charset="0"/>
              </a:rPr>
              <a:t>O</a:t>
            </a:r>
            <a:endParaRPr lang="en-US" sz="2400">
              <a:latin typeface="Times" pitchFamily="18" charset="0"/>
            </a:endParaRPr>
          </a:p>
        </p:txBody>
      </p:sp>
      <p:sp>
        <p:nvSpPr>
          <p:cNvPr id="14346" name="Text Box 10"/>
          <p:cNvSpPr txBox="1">
            <a:spLocks noChangeArrowheads="1"/>
          </p:cNvSpPr>
          <p:nvPr/>
        </p:nvSpPr>
        <p:spPr bwMode="auto">
          <a:xfrm>
            <a:off x="6780213" y="3016250"/>
            <a:ext cx="549275" cy="650875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>
                <a:latin typeface="Courier" pitchFamily="49" charset="0"/>
              </a:rPr>
              <a:t>O</a:t>
            </a:r>
            <a:endParaRPr lang="en-US" sz="2400">
              <a:latin typeface="Times" pitchFamily="18" charset="0"/>
            </a:endParaRP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2209800" y="3168650"/>
            <a:ext cx="498475" cy="6508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>
                <a:latin typeface="Courier" pitchFamily="49" charset="0"/>
              </a:rPr>
              <a:t>X</a:t>
            </a:r>
            <a:endParaRPr lang="en-US" sz="2400">
              <a:latin typeface="Times" pitchFamily="18" charset="0"/>
            </a:endParaRP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2057400" y="4159250"/>
            <a:ext cx="498475" cy="6508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>
                <a:latin typeface="Courier" pitchFamily="49" charset="0"/>
              </a:rPr>
              <a:t>X</a:t>
            </a:r>
            <a:endParaRPr lang="en-US" sz="2400">
              <a:latin typeface="Times" pitchFamily="18" charset="0"/>
            </a:endParaRPr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2209800" y="4997450"/>
            <a:ext cx="498475" cy="6508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>
                <a:latin typeface="Courier" pitchFamily="49" charset="0"/>
              </a:rPr>
              <a:t>X</a:t>
            </a:r>
            <a:endParaRPr lang="en-US" sz="2400">
              <a:latin typeface="Times" pitchFamily="18" charset="0"/>
            </a:endParaRP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1447800" y="2438400"/>
            <a:ext cx="498475" cy="6508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>
                <a:latin typeface="Courier" pitchFamily="49" charset="0"/>
              </a:rPr>
              <a:t>X</a:t>
            </a:r>
            <a:endParaRPr lang="en-US" sz="2400">
              <a:latin typeface="Times" pitchFamily="18" charset="0"/>
            </a:endParaRP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1065213" y="3397250"/>
            <a:ext cx="498475" cy="6508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>
                <a:latin typeface="Courier" pitchFamily="49" charset="0"/>
              </a:rPr>
              <a:t>X</a:t>
            </a:r>
            <a:endParaRPr lang="en-US" sz="2400">
              <a:latin typeface="Times" pitchFamily="18" charset="0"/>
            </a:endParaRP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1217613" y="4540250"/>
            <a:ext cx="498475" cy="6508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>
                <a:latin typeface="Courier" pitchFamily="49" charset="0"/>
              </a:rPr>
              <a:t>X</a:t>
            </a:r>
            <a:endParaRPr lang="en-US" sz="2400">
              <a:latin typeface="Times" pitchFamily="18" charset="0"/>
            </a:endParaRPr>
          </a:p>
        </p:txBody>
      </p:sp>
      <p:sp>
        <p:nvSpPr>
          <p:cNvPr id="14353" name="Text Box 17"/>
          <p:cNvSpPr txBox="1">
            <a:spLocks noChangeArrowheads="1"/>
          </p:cNvSpPr>
          <p:nvPr/>
        </p:nvSpPr>
        <p:spPr bwMode="auto">
          <a:xfrm>
            <a:off x="7161213" y="4159250"/>
            <a:ext cx="549275" cy="650875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>
                <a:latin typeface="Courier" pitchFamily="49" charset="0"/>
              </a:rPr>
              <a:t>O</a:t>
            </a:r>
            <a:endParaRPr lang="en-US" sz="2400">
              <a:latin typeface="Times" pitchFamily="18" charset="0"/>
            </a:endParaRPr>
          </a:p>
        </p:txBody>
      </p:sp>
      <p:sp>
        <p:nvSpPr>
          <p:cNvPr id="14354" name="Text Box 18"/>
          <p:cNvSpPr txBox="1">
            <a:spLocks noChangeArrowheads="1"/>
          </p:cNvSpPr>
          <p:nvPr/>
        </p:nvSpPr>
        <p:spPr bwMode="auto">
          <a:xfrm>
            <a:off x="7313613" y="2178050"/>
            <a:ext cx="549275" cy="650875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>
                <a:latin typeface="Courier" pitchFamily="49" charset="0"/>
              </a:rPr>
              <a:t>O</a:t>
            </a:r>
            <a:endParaRPr lang="en-US" sz="2400">
              <a:latin typeface="Times" pitchFamily="18" charset="0"/>
            </a:endParaRPr>
          </a:p>
        </p:txBody>
      </p:sp>
      <p:sp>
        <p:nvSpPr>
          <p:cNvPr id="14355" name="Oval 19"/>
          <p:cNvSpPr>
            <a:spLocks noChangeArrowheads="1"/>
          </p:cNvSpPr>
          <p:nvPr/>
        </p:nvSpPr>
        <p:spPr bwMode="auto">
          <a:xfrm>
            <a:off x="1262063" y="2317750"/>
            <a:ext cx="892175" cy="881063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56" name="Oval 20"/>
          <p:cNvSpPr>
            <a:spLocks noChangeArrowheads="1"/>
          </p:cNvSpPr>
          <p:nvPr/>
        </p:nvSpPr>
        <p:spPr bwMode="auto">
          <a:xfrm>
            <a:off x="858838" y="3276600"/>
            <a:ext cx="892175" cy="881063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57" name="Oval 21"/>
          <p:cNvSpPr>
            <a:spLocks noChangeArrowheads="1"/>
          </p:cNvSpPr>
          <p:nvPr/>
        </p:nvSpPr>
        <p:spPr bwMode="auto">
          <a:xfrm>
            <a:off x="1011238" y="4430713"/>
            <a:ext cx="892175" cy="881062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58" name="Oval 22"/>
          <p:cNvSpPr>
            <a:spLocks noChangeArrowheads="1"/>
          </p:cNvSpPr>
          <p:nvPr/>
        </p:nvSpPr>
        <p:spPr bwMode="auto">
          <a:xfrm>
            <a:off x="2003425" y="4867275"/>
            <a:ext cx="892175" cy="881063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59" name="Oval 23"/>
          <p:cNvSpPr>
            <a:spLocks noChangeArrowheads="1"/>
          </p:cNvSpPr>
          <p:nvPr/>
        </p:nvSpPr>
        <p:spPr bwMode="auto">
          <a:xfrm>
            <a:off x="2601913" y="4179888"/>
            <a:ext cx="892175" cy="881062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60" name="Oval 24"/>
          <p:cNvSpPr>
            <a:spLocks noChangeArrowheads="1"/>
          </p:cNvSpPr>
          <p:nvPr/>
        </p:nvSpPr>
        <p:spPr bwMode="auto">
          <a:xfrm>
            <a:off x="1839913" y="4038600"/>
            <a:ext cx="892175" cy="881063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61" name="Oval 25"/>
          <p:cNvSpPr>
            <a:spLocks noChangeArrowheads="1"/>
          </p:cNvSpPr>
          <p:nvPr/>
        </p:nvSpPr>
        <p:spPr bwMode="auto">
          <a:xfrm>
            <a:off x="2003425" y="3038475"/>
            <a:ext cx="892175" cy="881063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62" name="Oval 26"/>
          <p:cNvSpPr>
            <a:spLocks noChangeArrowheads="1"/>
          </p:cNvSpPr>
          <p:nvPr/>
        </p:nvSpPr>
        <p:spPr bwMode="auto">
          <a:xfrm>
            <a:off x="2613025" y="2536825"/>
            <a:ext cx="892175" cy="881063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63" name="Oval 27"/>
          <p:cNvSpPr>
            <a:spLocks noChangeArrowheads="1"/>
          </p:cNvSpPr>
          <p:nvPr/>
        </p:nvSpPr>
        <p:spPr bwMode="auto">
          <a:xfrm>
            <a:off x="4660900" y="3363913"/>
            <a:ext cx="892175" cy="881062"/>
          </a:xfrm>
          <a:prstGeom prst="ellips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64" name="Oval 28"/>
          <p:cNvSpPr>
            <a:spLocks noChangeArrowheads="1"/>
          </p:cNvSpPr>
          <p:nvPr/>
        </p:nvSpPr>
        <p:spPr bwMode="auto">
          <a:xfrm>
            <a:off x="5029200" y="4332288"/>
            <a:ext cx="892175" cy="881062"/>
          </a:xfrm>
          <a:prstGeom prst="ellips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65" name="Oval 29"/>
          <p:cNvSpPr>
            <a:spLocks noChangeArrowheads="1"/>
          </p:cNvSpPr>
          <p:nvPr/>
        </p:nvSpPr>
        <p:spPr bwMode="auto">
          <a:xfrm>
            <a:off x="5867400" y="4691063"/>
            <a:ext cx="892175" cy="881062"/>
          </a:xfrm>
          <a:prstGeom prst="ellips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66" name="Oval 30"/>
          <p:cNvSpPr>
            <a:spLocks noChangeArrowheads="1"/>
          </p:cNvSpPr>
          <p:nvPr/>
        </p:nvSpPr>
        <p:spPr bwMode="auto">
          <a:xfrm>
            <a:off x="5595938" y="3373438"/>
            <a:ext cx="892175" cy="881062"/>
          </a:xfrm>
          <a:prstGeom prst="ellips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67" name="Oval 31"/>
          <p:cNvSpPr>
            <a:spLocks noChangeArrowheads="1"/>
          </p:cNvSpPr>
          <p:nvPr/>
        </p:nvSpPr>
        <p:spPr bwMode="auto">
          <a:xfrm>
            <a:off x="5454650" y="2243138"/>
            <a:ext cx="892175" cy="881062"/>
          </a:xfrm>
          <a:prstGeom prst="ellips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68" name="Oval 32"/>
          <p:cNvSpPr>
            <a:spLocks noChangeArrowheads="1"/>
          </p:cNvSpPr>
          <p:nvPr/>
        </p:nvSpPr>
        <p:spPr bwMode="auto">
          <a:xfrm>
            <a:off x="6575425" y="2886075"/>
            <a:ext cx="892175" cy="881063"/>
          </a:xfrm>
          <a:prstGeom prst="ellips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69" name="Oval 33"/>
          <p:cNvSpPr>
            <a:spLocks noChangeArrowheads="1"/>
          </p:cNvSpPr>
          <p:nvPr/>
        </p:nvSpPr>
        <p:spPr bwMode="auto">
          <a:xfrm>
            <a:off x="7108825" y="2035175"/>
            <a:ext cx="892175" cy="881063"/>
          </a:xfrm>
          <a:prstGeom prst="ellips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70" name="Oval 34"/>
          <p:cNvSpPr>
            <a:spLocks noChangeArrowheads="1"/>
          </p:cNvSpPr>
          <p:nvPr/>
        </p:nvSpPr>
        <p:spPr bwMode="auto">
          <a:xfrm>
            <a:off x="6956425" y="3995738"/>
            <a:ext cx="892175" cy="881062"/>
          </a:xfrm>
          <a:prstGeom prst="ellips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71" name="Line 35"/>
          <p:cNvSpPr>
            <a:spLocks noChangeShapeType="1"/>
          </p:cNvSpPr>
          <p:nvPr/>
        </p:nvSpPr>
        <p:spPr bwMode="auto">
          <a:xfrm>
            <a:off x="3200400" y="1524000"/>
            <a:ext cx="0" cy="47244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72" name="Line 36"/>
          <p:cNvSpPr>
            <a:spLocks noChangeShapeType="1"/>
          </p:cNvSpPr>
          <p:nvPr/>
        </p:nvSpPr>
        <p:spPr bwMode="auto">
          <a:xfrm>
            <a:off x="4953000" y="1524000"/>
            <a:ext cx="0" cy="47244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73" name="Line 37"/>
          <p:cNvSpPr>
            <a:spLocks noChangeShapeType="1"/>
          </p:cNvSpPr>
          <p:nvPr/>
        </p:nvSpPr>
        <p:spPr bwMode="auto">
          <a:xfrm>
            <a:off x="3048000" y="1752600"/>
            <a:ext cx="2514600" cy="43434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74" name="Line 38"/>
          <p:cNvSpPr>
            <a:spLocks noChangeShapeType="1"/>
          </p:cNvSpPr>
          <p:nvPr/>
        </p:nvSpPr>
        <p:spPr bwMode="auto">
          <a:xfrm>
            <a:off x="4114800" y="1524000"/>
            <a:ext cx="0" cy="47244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6BFBF8-D964-40AE-B659-B8A5F9F55CE1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have so far?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Previous Linear Methods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Linear classifiers</a:t>
            </a:r>
          </a:p>
          <a:p>
            <a:r>
              <a:rPr lang="en-US" dirty="0">
                <a:solidFill>
                  <a:srgbClr val="00B050"/>
                </a:solidFill>
              </a:rPr>
              <a:t>Does not require linear </a:t>
            </a:r>
            <a:r>
              <a:rPr lang="en-US" dirty="0" err="1">
                <a:solidFill>
                  <a:srgbClr val="00B050"/>
                </a:solidFill>
              </a:rPr>
              <a:t>separability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Minimizes surrogate loss + regularization</a:t>
            </a:r>
          </a:p>
          <a:p>
            <a:r>
              <a:rPr lang="en-US" dirty="0"/>
              <a:t>Solver: Gradient Descent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SVM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Kernel (nonlinear) classifier</a:t>
            </a:r>
          </a:p>
          <a:p>
            <a:r>
              <a:rPr lang="en-US" dirty="0">
                <a:solidFill>
                  <a:srgbClr val="00B050"/>
                </a:solidFill>
              </a:rPr>
              <a:t>Does not require (linear) </a:t>
            </a:r>
            <a:r>
              <a:rPr lang="en-US" dirty="0" err="1">
                <a:solidFill>
                  <a:srgbClr val="00B050"/>
                </a:solidFill>
              </a:rPr>
              <a:t>separability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Maximizes margin</a:t>
            </a:r>
            <a:br>
              <a:rPr lang="en-US" dirty="0">
                <a:solidFill>
                  <a:srgbClr val="00B050"/>
                </a:solidFill>
              </a:rPr>
            </a:br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Solver: Gradient Descent and many QP algorithms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351026" y="5673852"/>
            <a:ext cx="6441948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 the benefits of SVM are clear!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F31E24-72CE-4393-AAF7-590BF127B891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12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Arial"/>
              </a:rPr>
              <a:t>Most beginners use the following procedure:</a:t>
            </a:r>
          </a:p>
          <a:p>
            <a:pPr lvl="1"/>
            <a:r>
              <a:rPr lang="en-US" dirty="0">
                <a:latin typeface="Arial"/>
              </a:rPr>
              <a:t>Transform data to the format of an SVM package</a:t>
            </a:r>
          </a:p>
          <a:p>
            <a:pPr lvl="1"/>
            <a:r>
              <a:rPr lang="en-US" dirty="0">
                <a:latin typeface="Arial"/>
              </a:rPr>
              <a:t>Randomly try a few kernels and parameters</a:t>
            </a:r>
          </a:p>
          <a:p>
            <a:pPr lvl="1"/>
            <a:r>
              <a:rPr lang="en-US" dirty="0">
                <a:latin typeface="Arial"/>
              </a:rPr>
              <a:t>Test</a:t>
            </a:r>
          </a:p>
          <a:p>
            <a:endParaRPr lang="en-US" dirty="0">
              <a:latin typeface="Arial"/>
            </a:endParaRPr>
          </a:p>
          <a:p>
            <a:r>
              <a:rPr lang="en-US" dirty="0">
                <a:latin typeface="Arial"/>
              </a:rPr>
              <a:t>Better option: </a:t>
            </a:r>
          </a:p>
          <a:p>
            <a:pPr lvl="1"/>
            <a:r>
              <a:rPr lang="en-US" dirty="0">
                <a:latin typeface="Arial"/>
              </a:rPr>
              <a:t>Transform data to the format of an SVM package</a:t>
            </a:r>
          </a:p>
          <a:p>
            <a:pPr lvl="1"/>
            <a:r>
              <a:rPr lang="en-US" dirty="0">
                <a:latin typeface="Arial"/>
              </a:rPr>
              <a:t>Scale your data </a:t>
            </a:r>
          </a:p>
          <a:p>
            <a:pPr lvl="1"/>
            <a:r>
              <a:rPr lang="en-US" dirty="0">
                <a:latin typeface="Arial"/>
              </a:rPr>
              <a:t>Consider the RBF kernel</a:t>
            </a:r>
          </a:p>
          <a:p>
            <a:pPr lvl="1"/>
            <a:r>
              <a:rPr lang="en-US" dirty="0">
                <a:latin typeface="Arial"/>
              </a:rPr>
              <a:t>Use cross-validation to find the best parameters</a:t>
            </a:r>
          </a:p>
          <a:p>
            <a:pPr lvl="2"/>
            <a:r>
              <a:rPr lang="en-US" dirty="0">
                <a:latin typeface="Arial"/>
              </a:rPr>
              <a:t>C: slack penalty</a:t>
            </a:r>
          </a:p>
          <a:p>
            <a:pPr lvl="2"/>
            <a:r>
              <a:rPr lang="el-GR" dirty="0">
                <a:latin typeface="Arial"/>
                <a:cs typeface="Times New Roman"/>
              </a:rPr>
              <a:t>σ</a:t>
            </a:r>
            <a:r>
              <a:rPr lang="en-US" dirty="0">
                <a:latin typeface="Arial"/>
                <a:cs typeface="Times New Roman"/>
              </a:rPr>
              <a:t> (or </a:t>
            </a:r>
            <a:r>
              <a:rPr lang="el-GR" dirty="0">
                <a:latin typeface="Arial"/>
                <a:cs typeface="Times New Roman"/>
              </a:rPr>
              <a:t>γ</a:t>
            </a:r>
            <a:r>
              <a:rPr lang="en-US" dirty="0">
                <a:latin typeface="Arial"/>
                <a:cs typeface="Times New Roman"/>
              </a:rPr>
              <a:t>): kernel bandwidth</a:t>
            </a:r>
            <a:endParaRPr lang="en-US" dirty="0">
              <a:latin typeface="Arial"/>
            </a:endParaRPr>
          </a:p>
          <a:p>
            <a:pPr lvl="1"/>
            <a:r>
              <a:rPr lang="en-US" dirty="0">
                <a:latin typeface="Arial"/>
              </a:rPr>
              <a:t>Use the best parameters to train the whole training set</a:t>
            </a:r>
          </a:p>
          <a:p>
            <a:pPr lvl="1"/>
            <a:r>
              <a:rPr lang="en-US" dirty="0">
                <a:latin typeface="Arial"/>
              </a:rPr>
              <a:t>Test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47804" y="6201295"/>
            <a:ext cx="471331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From “A Practical Guide to Support Vector Classification” by </a:t>
            </a:r>
            <a:r>
              <a:rPr lang="en-US" sz="1100" dirty="0" err="1"/>
              <a:t>Chih</a:t>
            </a:r>
            <a:r>
              <a:rPr lang="en-US" sz="1100" dirty="0"/>
              <a:t>-Wei Hsu, </a:t>
            </a:r>
            <a:r>
              <a:rPr lang="en-US" sz="1100" dirty="0" err="1"/>
              <a:t>Chih</a:t>
            </a:r>
            <a:r>
              <a:rPr lang="en-US" sz="1100" dirty="0"/>
              <a:t>-Chung Chang, and </a:t>
            </a:r>
            <a:r>
              <a:rPr lang="en-US" sz="1100" dirty="0" err="1"/>
              <a:t>Chih</a:t>
            </a:r>
            <a:r>
              <a:rPr lang="en-US" sz="1100" dirty="0"/>
              <a:t>-Jen Lin (creators of </a:t>
            </a:r>
            <a:r>
              <a:rPr lang="en-US" sz="1100" dirty="0" err="1"/>
              <a:t>libsvm</a:t>
            </a:r>
            <a:r>
              <a:rPr lang="en-US" sz="1100" dirty="0"/>
              <a:t>)</a:t>
            </a:r>
          </a:p>
          <a:p>
            <a:endParaRPr lang="en-US" sz="11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6BFBF8-D964-40AE-B659-B8A5F9F55CE1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1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Strengths of SVMs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Good generalization in theory</a:t>
            </a:r>
          </a:p>
          <a:p>
            <a:pPr eaLnBrk="1" hangingPunct="1"/>
            <a:r>
              <a:rPr lang="en-US" dirty="0"/>
              <a:t>Good generalization in practice</a:t>
            </a:r>
          </a:p>
          <a:p>
            <a:pPr eaLnBrk="1" hangingPunct="1"/>
            <a:r>
              <a:rPr lang="en-US" dirty="0"/>
              <a:t>Work well with few training instances</a:t>
            </a:r>
          </a:p>
          <a:p>
            <a:pPr eaLnBrk="1" hangingPunct="1"/>
            <a:r>
              <a:rPr lang="en-US" dirty="0"/>
              <a:t>Efficient algorithms</a:t>
            </a:r>
          </a:p>
          <a:p>
            <a:pPr eaLnBrk="1" hangingPunct="1"/>
            <a:r>
              <a:rPr lang="en-US" dirty="0"/>
              <a:t>Amenable to the “kernel trick”</a:t>
            </a:r>
          </a:p>
          <a:p>
            <a:pPr eaLnBrk="1" hangingPunct="1"/>
            <a:r>
              <a:rPr lang="en-US" dirty="0"/>
              <a:t>Many full-featured implementations</a:t>
            </a:r>
          </a:p>
          <a:p>
            <a:pPr lvl="1"/>
            <a:r>
              <a:rPr lang="en-US" dirty="0" err="1"/>
              <a:t>LibSVM</a:t>
            </a:r>
            <a:r>
              <a:rPr lang="en-US" dirty="0"/>
              <a:t> (Python, C++, </a:t>
            </a:r>
            <a:r>
              <a:rPr lang="en-US" dirty="0" err="1"/>
              <a:t>Matlab</a:t>
            </a:r>
            <a:r>
              <a:rPr lang="en-US" dirty="0"/>
              <a:t>, Java), </a:t>
            </a:r>
            <a:r>
              <a:rPr lang="en-US" dirty="0" err="1"/>
              <a:t>LibLinear</a:t>
            </a:r>
            <a:r>
              <a:rPr lang="en-US" dirty="0"/>
              <a:t>, </a:t>
            </a:r>
            <a:r>
              <a:rPr lang="en-US" dirty="0" err="1"/>
              <a:t>SVMLight</a:t>
            </a:r>
            <a:r>
              <a:rPr lang="en-US" dirty="0"/>
              <a:t>, Weka, Shogun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Freeform 1"/>
          <p:cNvSpPr/>
          <p:nvPr/>
        </p:nvSpPr>
        <p:spPr>
          <a:xfrm>
            <a:off x="0" y="6509742"/>
            <a:ext cx="2647" cy="1"/>
          </a:xfrm>
          <a:custGeom>
            <a:avLst/>
            <a:gdLst/>
            <a:ahLst/>
            <a:cxnLst/>
            <a:rect l="0" t="0" r="0" b="0"/>
            <a:pathLst>
              <a:path w="2647" h="1">
                <a:moveTo>
                  <a:pt x="0" y="0"/>
                </a:moveTo>
                <a:lnTo>
                  <a:pt x="2646" y="0"/>
                </a:lnTo>
                <a:close/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6BFBF8-D964-40AE-B659-B8A5F9F55CE1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26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About SVM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Originally proposed by </a:t>
            </a:r>
            <a:r>
              <a:rPr lang="en-US" sz="2000" dirty="0" err="1"/>
              <a:t>Boser</a:t>
            </a:r>
            <a:r>
              <a:rPr lang="en-US" sz="2000" dirty="0"/>
              <a:t>, </a:t>
            </a:r>
            <a:r>
              <a:rPr lang="en-US" sz="2000" dirty="0" err="1"/>
              <a:t>Guyon</a:t>
            </a:r>
            <a:r>
              <a:rPr lang="en-US" sz="2000" dirty="0"/>
              <a:t> and </a:t>
            </a:r>
            <a:r>
              <a:rPr lang="en-US" sz="2000" dirty="0" err="1"/>
              <a:t>Vapnik</a:t>
            </a:r>
            <a:r>
              <a:rPr lang="en-US" sz="2000" dirty="0"/>
              <a:t> in 1992 </a:t>
            </a:r>
          </a:p>
          <a:p>
            <a:pPr lvl="1">
              <a:lnSpc>
                <a:spcPct val="80000"/>
              </a:lnSpc>
            </a:pPr>
            <a:r>
              <a:rPr lang="en-US" sz="1600" dirty="0"/>
              <a:t>Increasing popularity in late 1990s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Used for classification tasks ranging from text to genomic data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Can be applied to complex data types beyond feature vectors</a:t>
            </a:r>
          </a:p>
          <a:p>
            <a:pPr lvl="1">
              <a:lnSpc>
                <a:spcPct val="80000"/>
              </a:lnSpc>
            </a:pPr>
            <a:r>
              <a:rPr lang="en-US" sz="1600" dirty="0"/>
              <a:t>e.g. graphs, sequences, relational data</a:t>
            </a:r>
          </a:p>
          <a:p>
            <a:pPr lvl="1">
              <a:lnSpc>
                <a:spcPct val="80000"/>
              </a:lnSpc>
            </a:pPr>
            <a:r>
              <a:rPr lang="en-US" sz="1600" dirty="0"/>
              <a:t>Custom kernel functions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More than classification:</a:t>
            </a:r>
          </a:p>
          <a:p>
            <a:pPr lvl="1">
              <a:lnSpc>
                <a:spcPct val="80000"/>
              </a:lnSpc>
            </a:pPr>
            <a:r>
              <a:rPr lang="en-US" sz="1600" dirty="0"/>
              <a:t>Regression [</a:t>
            </a:r>
            <a:r>
              <a:rPr lang="en-US" sz="1600" dirty="0" err="1"/>
              <a:t>Vapnik</a:t>
            </a:r>
            <a:r>
              <a:rPr lang="en-US" sz="1600" dirty="0"/>
              <a:t> et al. ’97]</a:t>
            </a:r>
          </a:p>
          <a:p>
            <a:pPr lvl="1">
              <a:lnSpc>
                <a:spcPct val="80000"/>
              </a:lnSpc>
            </a:pPr>
            <a:r>
              <a:rPr lang="en-US" sz="1600" dirty="0"/>
              <a:t>Principal component analysis [</a:t>
            </a:r>
            <a:r>
              <a:rPr lang="en-US" sz="1600" dirty="0" err="1"/>
              <a:t>Sch</a:t>
            </a:r>
            <a:r>
              <a:rPr lang="en-US" sz="1600" dirty="0" err="1">
                <a:cs typeface="Times New Roman" pitchFamily="18" charset="0"/>
              </a:rPr>
              <a:t>ö</a:t>
            </a:r>
            <a:r>
              <a:rPr lang="en-US" sz="1600" dirty="0" err="1"/>
              <a:t>lkopf</a:t>
            </a:r>
            <a:r>
              <a:rPr lang="en-US" sz="1600" dirty="0"/>
              <a:t> et al. ’99]</a:t>
            </a:r>
          </a:p>
          <a:p>
            <a:pPr lvl="1">
              <a:lnSpc>
                <a:spcPct val="80000"/>
              </a:lnSpc>
            </a:pPr>
            <a:r>
              <a:rPr lang="en-US" sz="1600" dirty="0"/>
              <a:t>Clustering [</a:t>
            </a:r>
            <a:r>
              <a:rPr lang="en-US" sz="1600" dirty="0" err="1"/>
              <a:t>Vapnik</a:t>
            </a:r>
            <a:r>
              <a:rPr lang="en-US" sz="1600" dirty="0"/>
              <a:t> et al. ‘01]</a:t>
            </a:r>
          </a:p>
          <a:p>
            <a:pPr eaLnBrk="1" hangingPunct="1">
              <a:lnSpc>
                <a:spcPct val="80000"/>
              </a:lnSpc>
            </a:pPr>
            <a:endParaRPr lang="en-US" sz="2000" b="1" i="1" dirty="0">
              <a:cs typeface="Times New Roman" pitchFamily="18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b="1" i="1" dirty="0">
                <a:cs typeface="Times New Roman" pitchFamily="18" charset="0"/>
              </a:rPr>
              <a:t>Tuning SVMs is more art than science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b="1" i="1" dirty="0">
                <a:cs typeface="Times New Roman" pitchFamily="18" charset="0"/>
              </a:rPr>
              <a:t>Selecting a specific kernel and parameters is usually done in a try-and-see manner.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6BFBF8-D964-40AE-B659-B8A5F9F55CE1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1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/>
              <a:t>Separators in the Case of Very Noisy Data</a:t>
            </a: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2817813" y="2667000"/>
            <a:ext cx="498475" cy="6508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>
                <a:latin typeface="Courier" pitchFamily="49" charset="0"/>
              </a:rPr>
              <a:t>X</a:t>
            </a:r>
            <a:endParaRPr lang="en-US" sz="2400">
              <a:latin typeface="Times" pitchFamily="18" charset="0"/>
            </a:endParaRP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2817813" y="4311650"/>
            <a:ext cx="498475" cy="6508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>
                <a:latin typeface="Courier" pitchFamily="49" charset="0"/>
              </a:rPr>
              <a:t>X</a:t>
            </a:r>
            <a:endParaRPr lang="en-US" sz="2400">
              <a:latin typeface="Times" pitchFamily="18" charset="0"/>
            </a:endParaRPr>
          </a:p>
        </p:txBody>
      </p:sp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4875213" y="3505200"/>
            <a:ext cx="549275" cy="650875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>
                <a:latin typeface="Courier" pitchFamily="49" charset="0"/>
              </a:rPr>
              <a:t>O</a:t>
            </a:r>
            <a:endParaRPr lang="en-US" sz="2400">
              <a:latin typeface="Times" pitchFamily="18" charset="0"/>
            </a:endParaRPr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5256213" y="4464050"/>
            <a:ext cx="549275" cy="650875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>
                <a:latin typeface="Courier" pitchFamily="49" charset="0"/>
              </a:rPr>
              <a:t>O</a:t>
            </a:r>
            <a:endParaRPr lang="en-US" sz="2400">
              <a:latin typeface="Times" pitchFamily="18" charset="0"/>
            </a:endParaRPr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6094413" y="4845050"/>
            <a:ext cx="549275" cy="650875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>
                <a:latin typeface="Courier" pitchFamily="49" charset="0"/>
              </a:rPr>
              <a:t>O</a:t>
            </a:r>
            <a:endParaRPr lang="en-US" sz="2400">
              <a:latin typeface="Times" pitchFamily="18" charset="0"/>
            </a:endParaRPr>
          </a:p>
        </p:txBody>
      </p:sp>
      <p:sp>
        <p:nvSpPr>
          <p:cNvPr id="15368" name="Text Box 8"/>
          <p:cNvSpPr txBox="1">
            <a:spLocks noChangeArrowheads="1"/>
          </p:cNvSpPr>
          <p:nvPr/>
        </p:nvSpPr>
        <p:spPr bwMode="auto">
          <a:xfrm>
            <a:off x="5791200" y="3505200"/>
            <a:ext cx="549275" cy="650875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>
                <a:latin typeface="Courier" pitchFamily="49" charset="0"/>
              </a:rPr>
              <a:t>O</a:t>
            </a:r>
            <a:endParaRPr lang="en-US" sz="2400">
              <a:latin typeface="Times" pitchFamily="18" charset="0"/>
            </a:endParaRPr>
          </a:p>
        </p:txBody>
      </p:sp>
      <p:sp>
        <p:nvSpPr>
          <p:cNvPr id="15369" name="Text Box 9"/>
          <p:cNvSpPr txBox="1">
            <a:spLocks noChangeArrowheads="1"/>
          </p:cNvSpPr>
          <p:nvPr/>
        </p:nvSpPr>
        <p:spPr bwMode="auto">
          <a:xfrm>
            <a:off x="5638800" y="2362200"/>
            <a:ext cx="549275" cy="650875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>
                <a:latin typeface="Courier" pitchFamily="49" charset="0"/>
              </a:rPr>
              <a:t>O</a:t>
            </a:r>
            <a:endParaRPr lang="en-US" sz="2400">
              <a:latin typeface="Times" pitchFamily="18" charset="0"/>
            </a:endParaRPr>
          </a:p>
        </p:txBody>
      </p:sp>
      <p:sp>
        <p:nvSpPr>
          <p:cNvPr id="15370" name="Text Box 10"/>
          <p:cNvSpPr txBox="1">
            <a:spLocks noChangeArrowheads="1"/>
          </p:cNvSpPr>
          <p:nvPr/>
        </p:nvSpPr>
        <p:spPr bwMode="auto">
          <a:xfrm>
            <a:off x="6780213" y="3016250"/>
            <a:ext cx="549275" cy="650875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>
                <a:latin typeface="Courier" pitchFamily="49" charset="0"/>
              </a:rPr>
              <a:t>O</a:t>
            </a:r>
            <a:endParaRPr lang="en-US" sz="2400">
              <a:latin typeface="Times" pitchFamily="18" charset="0"/>
            </a:endParaRPr>
          </a:p>
        </p:txBody>
      </p:sp>
      <p:sp>
        <p:nvSpPr>
          <p:cNvPr id="15371" name="Text Box 11"/>
          <p:cNvSpPr txBox="1">
            <a:spLocks noChangeArrowheads="1"/>
          </p:cNvSpPr>
          <p:nvPr/>
        </p:nvSpPr>
        <p:spPr bwMode="auto">
          <a:xfrm>
            <a:off x="2209800" y="3168650"/>
            <a:ext cx="498475" cy="6508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>
                <a:latin typeface="Courier" pitchFamily="49" charset="0"/>
              </a:rPr>
              <a:t>X</a:t>
            </a:r>
            <a:endParaRPr lang="en-US" sz="2400">
              <a:latin typeface="Times" pitchFamily="18" charset="0"/>
            </a:endParaRPr>
          </a:p>
        </p:txBody>
      </p:sp>
      <p:sp>
        <p:nvSpPr>
          <p:cNvPr id="15372" name="Text Box 12"/>
          <p:cNvSpPr txBox="1">
            <a:spLocks noChangeArrowheads="1"/>
          </p:cNvSpPr>
          <p:nvPr/>
        </p:nvSpPr>
        <p:spPr bwMode="auto">
          <a:xfrm>
            <a:off x="2057400" y="4159250"/>
            <a:ext cx="498475" cy="6508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>
                <a:latin typeface="Courier" pitchFamily="49" charset="0"/>
              </a:rPr>
              <a:t>X</a:t>
            </a:r>
            <a:endParaRPr lang="en-US" sz="2400">
              <a:latin typeface="Times" pitchFamily="18" charset="0"/>
            </a:endParaRPr>
          </a:p>
        </p:txBody>
      </p:sp>
      <p:sp>
        <p:nvSpPr>
          <p:cNvPr id="15373" name="Text Box 13"/>
          <p:cNvSpPr txBox="1">
            <a:spLocks noChangeArrowheads="1"/>
          </p:cNvSpPr>
          <p:nvPr/>
        </p:nvSpPr>
        <p:spPr bwMode="auto">
          <a:xfrm>
            <a:off x="2209800" y="4997450"/>
            <a:ext cx="498475" cy="6508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>
                <a:latin typeface="Courier" pitchFamily="49" charset="0"/>
              </a:rPr>
              <a:t>X</a:t>
            </a:r>
            <a:endParaRPr lang="en-US" sz="2400">
              <a:latin typeface="Times" pitchFamily="18" charset="0"/>
            </a:endParaRPr>
          </a:p>
        </p:txBody>
      </p:sp>
      <p:sp>
        <p:nvSpPr>
          <p:cNvPr id="15374" name="Text Box 14"/>
          <p:cNvSpPr txBox="1">
            <a:spLocks noChangeArrowheads="1"/>
          </p:cNvSpPr>
          <p:nvPr/>
        </p:nvSpPr>
        <p:spPr bwMode="auto">
          <a:xfrm>
            <a:off x="1447800" y="2438400"/>
            <a:ext cx="498475" cy="6508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>
                <a:latin typeface="Courier" pitchFamily="49" charset="0"/>
              </a:rPr>
              <a:t>X</a:t>
            </a:r>
            <a:endParaRPr lang="en-US" sz="2400">
              <a:latin typeface="Times" pitchFamily="18" charset="0"/>
            </a:endParaRPr>
          </a:p>
        </p:txBody>
      </p:sp>
      <p:sp>
        <p:nvSpPr>
          <p:cNvPr id="15375" name="Text Box 15"/>
          <p:cNvSpPr txBox="1">
            <a:spLocks noChangeArrowheads="1"/>
          </p:cNvSpPr>
          <p:nvPr/>
        </p:nvSpPr>
        <p:spPr bwMode="auto">
          <a:xfrm>
            <a:off x="1065213" y="3397250"/>
            <a:ext cx="498475" cy="6508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>
                <a:latin typeface="Courier" pitchFamily="49" charset="0"/>
              </a:rPr>
              <a:t>X</a:t>
            </a:r>
            <a:endParaRPr lang="en-US" sz="2400">
              <a:latin typeface="Times" pitchFamily="18" charset="0"/>
            </a:endParaRPr>
          </a:p>
        </p:txBody>
      </p:sp>
      <p:sp>
        <p:nvSpPr>
          <p:cNvPr id="15376" name="Text Box 16"/>
          <p:cNvSpPr txBox="1">
            <a:spLocks noChangeArrowheads="1"/>
          </p:cNvSpPr>
          <p:nvPr/>
        </p:nvSpPr>
        <p:spPr bwMode="auto">
          <a:xfrm>
            <a:off x="1217613" y="4540250"/>
            <a:ext cx="498475" cy="6508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>
                <a:latin typeface="Courier" pitchFamily="49" charset="0"/>
              </a:rPr>
              <a:t>X</a:t>
            </a:r>
            <a:endParaRPr lang="en-US" sz="2400">
              <a:latin typeface="Times" pitchFamily="18" charset="0"/>
            </a:endParaRPr>
          </a:p>
        </p:txBody>
      </p:sp>
      <p:sp>
        <p:nvSpPr>
          <p:cNvPr id="15377" name="Text Box 17"/>
          <p:cNvSpPr txBox="1">
            <a:spLocks noChangeArrowheads="1"/>
          </p:cNvSpPr>
          <p:nvPr/>
        </p:nvSpPr>
        <p:spPr bwMode="auto">
          <a:xfrm>
            <a:off x="7161213" y="4159250"/>
            <a:ext cx="549275" cy="650875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>
                <a:latin typeface="Courier" pitchFamily="49" charset="0"/>
              </a:rPr>
              <a:t>O</a:t>
            </a:r>
            <a:endParaRPr lang="en-US" sz="2400">
              <a:latin typeface="Times" pitchFamily="18" charset="0"/>
            </a:endParaRPr>
          </a:p>
        </p:txBody>
      </p:sp>
      <p:sp>
        <p:nvSpPr>
          <p:cNvPr id="15378" name="Text Box 18"/>
          <p:cNvSpPr txBox="1">
            <a:spLocks noChangeArrowheads="1"/>
          </p:cNvSpPr>
          <p:nvPr/>
        </p:nvSpPr>
        <p:spPr bwMode="auto">
          <a:xfrm>
            <a:off x="7313613" y="2178050"/>
            <a:ext cx="549275" cy="650875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>
                <a:latin typeface="Courier" pitchFamily="49" charset="0"/>
              </a:rPr>
              <a:t>O</a:t>
            </a:r>
            <a:endParaRPr lang="en-US" sz="2400">
              <a:latin typeface="Times" pitchFamily="18" charset="0"/>
            </a:endParaRPr>
          </a:p>
        </p:txBody>
      </p:sp>
      <p:sp>
        <p:nvSpPr>
          <p:cNvPr id="15379" name="Oval 19"/>
          <p:cNvSpPr>
            <a:spLocks noChangeArrowheads="1"/>
          </p:cNvSpPr>
          <p:nvPr/>
        </p:nvSpPr>
        <p:spPr bwMode="auto">
          <a:xfrm>
            <a:off x="2122488" y="1979613"/>
            <a:ext cx="1958975" cy="19812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80" name="Line 20"/>
          <p:cNvSpPr>
            <a:spLocks noChangeShapeType="1"/>
          </p:cNvSpPr>
          <p:nvPr/>
        </p:nvSpPr>
        <p:spPr bwMode="auto">
          <a:xfrm>
            <a:off x="3048000" y="1752600"/>
            <a:ext cx="2514600" cy="43434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81" name="Line 21"/>
          <p:cNvSpPr>
            <a:spLocks noChangeShapeType="1"/>
          </p:cNvSpPr>
          <p:nvPr/>
        </p:nvSpPr>
        <p:spPr bwMode="auto">
          <a:xfrm>
            <a:off x="4114800" y="1524000"/>
            <a:ext cx="0" cy="47244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82" name="Oval 22"/>
          <p:cNvSpPr>
            <a:spLocks noChangeArrowheads="1"/>
          </p:cNvSpPr>
          <p:nvPr/>
        </p:nvSpPr>
        <p:spPr bwMode="auto">
          <a:xfrm>
            <a:off x="2133600" y="3570288"/>
            <a:ext cx="1958975" cy="19812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83" name="Oval 23"/>
          <p:cNvSpPr>
            <a:spLocks noChangeArrowheads="1"/>
          </p:cNvSpPr>
          <p:nvPr/>
        </p:nvSpPr>
        <p:spPr bwMode="auto">
          <a:xfrm>
            <a:off x="1403350" y="3440113"/>
            <a:ext cx="1958975" cy="19812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84" name="Oval 24"/>
          <p:cNvSpPr>
            <a:spLocks noChangeArrowheads="1"/>
          </p:cNvSpPr>
          <p:nvPr/>
        </p:nvSpPr>
        <p:spPr bwMode="auto">
          <a:xfrm>
            <a:off x="1489075" y="4244975"/>
            <a:ext cx="1958975" cy="19812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85" name="Oval 25"/>
          <p:cNvSpPr>
            <a:spLocks noChangeArrowheads="1"/>
          </p:cNvSpPr>
          <p:nvPr/>
        </p:nvSpPr>
        <p:spPr bwMode="auto">
          <a:xfrm>
            <a:off x="4170363" y="2732088"/>
            <a:ext cx="1958975" cy="1981200"/>
          </a:xfrm>
          <a:prstGeom prst="ellips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86" name="Oval 26"/>
          <p:cNvSpPr>
            <a:spLocks noChangeArrowheads="1"/>
          </p:cNvSpPr>
          <p:nvPr/>
        </p:nvSpPr>
        <p:spPr bwMode="auto">
          <a:xfrm>
            <a:off x="4508500" y="3722688"/>
            <a:ext cx="1958975" cy="1981200"/>
          </a:xfrm>
          <a:prstGeom prst="ellips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87" name="Oval 27"/>
          <p:cNvSpPr>
            <a:spLocks noChangeArrowheads="1"/>
          </p:cNvSpPr>
          <p:nvPr/>
        </p:nvSpPr>
        <p:spPr bwMode="auto">
          <a:xfrm>
            <a:off x="5346700" y="4170363"/>
            <a:ext cx="1958975" cy="1981200"/>
          </a:xfrm>
          <a:prstGeom prst="ellips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88" name="Oval 28"/>
          <p:cNvSpPr>
            <a:spLocks noChangeArrowheads="1"/>
          </p:cNvSpPr>
          <p:nvPr/>
        </p:nvSpPr>
        <p:spPr bwMode="auto">
          <a:xfrm>
            <a:off x="6402388" y="3429000"/>
            <a:ext cx="1958975" cy="1981200"/>
          </a:xfrm>
          <a:prstGeom prst="ellips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89" name="Oval 29"/>
          <p:cNvSpPr>
            <a:spLocks noChangeArrowheads="1"/>
          </p:cNvSpPr>
          <p:nvPr/>
        </p:nvSpPr>
        <p:spPr bwMode="auto">
          <a:xfrm>
            <a:off x="5016500" y="2819400"/>
            <a:ext cx="1958975" cy="1981200"/>
          </a:xfrm>
          <a:prstGeom prst="ellips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90" name="Oval 30"/>
          <p:cNvSpPr>
            <a:spLocks noChangeArrowheads="1"/>
          </p:cNvSpPr>
          <p:nvPr/>
        </p:nvSpPr>
        <p:spPr bwMode="auto">
          <a:xfrm>
            <a:off x="6054725" y="2362200"/>
            <a:ext cx="1958975" cy="1981200"/>
          </a:xfrm>
          <a:prstGeom prst="ellips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91" name="Oval 31"/>
          <p:cNvSpPr>
            <a:spLocks noChangeArrowheads="1"/>
          </p:cNvSpPr>
          <p:nvPr/>
        </p:nvSpPr>
        <p:spPr bwMode="auto">
          <a:xfrm>
            <a:off x="6629400" y="1447800"/>
            <a:ext cx="1958975" cy="1981200"/>
          </a:xfrm>
          <a:prstGeom prst="ellips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92" name="Oval 32"/>
          <p:cNvSpPr>
            <a:spLocks noChangeArrowheads="1"/>
          </p:cNvSpPr>
          <p:nvPr/>
        </p:nvSpPr>
        <p:spPr bwMode="auto">
          <a:xfrm>
            <a:off x="4876800" y="1655763"/>
            <a:ext cx="1958975" cy="1981200"/>
          </a:xfrm>
          <a:prstGeom prst="ellips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93" name="Oval 33"/>
          <p:cNvSpPr>
            <a:spLocks noChangeArrowheads="1"/>
          </p:cNvSpPr>
          <p:nvPr/>
        </p:nvSpPr>
        <p:spPr bwMode="auto">
          <a:xfrm>
            <a:off x="1490663" y="2438400"/>
            <a:ext cx="1958975" cy="19812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94" name="Oval 34"/>
          <p:cNvSpPr>
            <a:spLocks noChangeArrowheads="1"/>
          </p:cNvSpPr>
          <p:nvPr/>
        </p:nvSpPr>
        <p:spPr bwMode="auto">
          <a:xfrm>
            <a:off x="752475" y="1752600"/>
            <a:ext cx="1958975" cy="19812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95" name="Oval 35"/>
          <p:cNvSpPr>
            <a:spLocks noChangeArrowheads="1"/>
          </p:cNvSpPr>
          <p:nvPr/>
        </p:nvSpPr>
        <p:spPr bwMode="auto">
          <a:xfrm>
            <a:off x="366713" y="2689225"/>
            <a:ext cx="1958975" cy="19812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96" name="Oval 36"/>
          <p:cNvSpPr>
            <a:spLocks noChangeArrowheads="1"/>
          </p:cNvSpPr>
          <p:nvPr/>
        </p:nvSpPr>
        <p:spPr bwMode="auto">
          <a:xfrm>
            <a:off x="519113" y="3810000"/>
            <a:ext cx="1958975" cy="19812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6BFBF8-D964-40AE-B659-B8A5F9F55CE1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Classification Margin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55559"/>
            <a:ext cx="8229600" cy="1733716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Distance from example </a:t>
            </a:r>
            <a:r>
              <a:rPr lang="en-US" sz="2000" b="1" dirty="0"/>
              <a:t>x</a:t>
            </a:r>
            <a:r>
              <a:rPr lang="en-US" sz="2000" b="1" baseline="-25000" dirty="0"/>
              <a:t>i</a:t>
            </a:r>
            <a:r>
              <a:rPr lang="en-US" sz="2000" dirty="0"/>
              <a:t> to the separator is </a:t>
            </a:r>
            <a:br>
              <a:rPr lang="en-US" sz="2000" dirty="0"/>
            </a:b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Examples closest to the </a:t>
            </a:r>
            <a:r>
              <a:rPr lang="en-US" sz="2000" dirty="0" err="1"/>
              <a:t>hyperplane</a:t>
            </a:r>
            <a:r>
              <a:rPr lang="en-US" sz="2000" dirty="0"/>
              <a:t> are </a:t>
            </a:r>
            <a:r>
              <a:rPr lang="en-US" sz="2000" b="1" i="1" u="sng" dirty="0"/>
              <a:t>support vectors</a:t>
            </a: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Margin </a:t>
            </a:r>
            <a:r>
              <a:rPr lang="el-GR" sz="2000" dirty="0">
                <a:cs typeface="Times New Roman" pitchFamily="18" charset="0"/>
              </a:rPr>
              <a:t>ρ</a:t>
            </a:r>
            <a:r>
              <a:rPr lang="en-US" sz="2000" dirty="0">
                <a:cs typeface="Times New Roman" pitchFamily="18" charset="0"/>
              </a:rPr>
              <a:t> </a:t>
            </a:r>
            <a:r>
              <a:rPr lang="en-US" sz="2000" dirty="0"/>
              <a:t>of the separator is the </a:t>
            </a:r>
            <a:r>
              <a:rPr lang="en-US" sz="2000" b="1" i="1" dirty="0"/>
              <a:t>distance</a:t>
            </a:r>
            <a:r>
              <a:rPr lang="en-US" sz="2000" dirty="0"/>
              <a:t> between support vectors</a:t>
            </a:r>
          </a:p>
          <a:p>
            <a:pPr>
              <a:lnSpc>
                <a:spcPct val="80000"/>
              </a:lnSpc>
            </a:pPr>
            <a:r>
              <a:rPr lang="en-US" sz="2000" dirty="0"/>
              <a:t>Maximizing the margin is good </a:t>
            </a:r>
          </a:p>
          <a:p>
            <a:pPr lvl="1">
              <a:lnSpc>
                <a:spcPct val="80000"/>
              </a:lnSpc>
            </a:pPr>
            <a:r>
              <a:rPr lang="en-US" sz="1600" dirty="0"/>
              <a:t>both according to intuition and theory</a:t>
            </a:r>
          </a:p>
          <a:p>
            <a:pPr lvl="1">
              <a:lnSpc>
                <a:spcPct val="80000"/>
              </a:lnSpc>
            </a:pPr>
            <a:r>
              <a:rPr lang="en-US" sz="1600" dirty="0"/>
              <a:t>Implies that only support vectors matter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</p:txBody>
      </p:sp>
      <p:sp>
        <p:nvSpPr>
          <p:cNvPr id="1029" name="Line 4"/>
          <p:cNvSpPr>
            <a:spLocks noChangeShapeType="1"/>
          </p:cNvSpPr>
          <p:nvPr/>
        </p:nvSpPr>
        <p:spPr bwMode="auto">
          <a:xfrm flipV="1">
            <a:off x="950526" y="3561479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30" name="Line 5"/>
          <p:cNvSpPr>
            <a:spLocks noChangeShapeType="1"/>
          </p:cNvSpPr>
          <p:nvPr/>
        </p:nvSpPr>
        <p:spPr bwMode="auto">
          <a:xfrm flipV="1">
            <a:off x="815589" y="6487242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31" name="AutoShape 6"/>
          <p:cNvSpPr>
            <a:spLocks noChangeArrowheads="1"/>
          </p:cNvSpPr>
          <p:nvPr/>
        </p:nvSpPr>
        <p:spPr bwMode="auto">
          <a:xfrm>
            <a:off x="1990339" y="431712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2" name="AutoShape 7"/>
          <p:cNvSpPr>
            <a:spLocks noChangeArrowheads="1"/>
          </p:cNvSpPr>
          <p:nvPr/>
        </p:nvSpPr>
        <p:spPr bwMode="auto">
          <a:xfrm>
            <a:off x="1415664" y="4674317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3" name="AutoShape 8"/>
          <p:cNvSpPr>
            <a:spLocks noChangeArrowheads="1"/>
          </p:cNvSpPr>
          <p:nvPr/>
        </p:nvSpPr>
        <p:spPr bwMode="auto">
          <a:xfrm>
            <a:off x="1568064" y="5220417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4" name="AutoShape 9"/>
          <p:cNvSpPr>
            <a:spLocks noChangeArrowheads="1"/>
          </p:cNvSpPr>
          <p:nvPr/>
        </p:nvSpPr>
        <p:spPr bwMode="auto">
          <a:xfrm>
            <a:off x="1187064" y="5677617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5" name="AutoShape 10"/>
          <p:cNvSpPr>
            <a:spLocks noChangeArrowheads="1"/>
          </p:cNvSpPr>
          <p:nvPr/>
        </p:nvSpPr>
        <p:spPr bwMode="auto">
          <a:xfrm>
            <a:off x="1720464" y="4077417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6" name="AutoShape 11"/>
          <p:cNvSpPr>
            <a:spLocks noChangeArrowheads="1"/>
          </p:cNvSpPr>
          <p:nvPr/>
        </p:nvSpPr>
        <p:spPr bwMode="auto">
          <a:xfrm>
            <a:off x="1187064" y="4991817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7" name="AutoShape 12"/>
          <p:cNvSpPr>
            <a:spLocks noChangeArrowheads="1"/>
          </p:cNvSpPr>
          <p:nvPr/>
        </p:nvSpPr>
        <p:spPr bwMode="auto">
          <a:xfrm>
            <a:off x="1339464" y="5144217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8" name="AutoShape 13"/>
          <p:cNvSpPr>
            <a:spLocks noChangeArrowheads="1"/>
          </p:cNvSpPr>
          <p:nvPr/>
        </p:nvSpPr>
        <p:spPr bwMode="auto">
          <a:xfrm>
            <a:off x="2101464" y="4763217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9" name="AutoShape 14"/>
          <p:cNvSpPr>
            <a:spLocks noChangeArrowheads="1"/>
          </p:cNvSpPr>
          <p:nvPr/>
        </p:nvSpPr>
        <p:spPr bwMode="auto">
          <a:xfrm>
            <a:off x="3003164" y="4750517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40" name="AutoShape 15"/>
          <p:cNvSpPr>
            <a:spLocks noChangeArrowheads="1"/>
          </p:cNvSpPr>
          <p:nvPr/>
        </p:nvSpPr>
        <p:spPr bwMode="auto">
          <a:xfrm>
            <a:off x="2634864" y="5677617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41" name="AutoShape 16"/>
          <p:cNvSpPr>
            <a:spLocks noChangeArrowheads="1"/>
          </p:cNvSpPr>
          <p:nvPr/>
        </p:nvSpPr>
        <p:spPr bwMode="auto">
          <a:xfrm>
            <a:off x="3625464" y="5677617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42" name="AutoShape 17"/>
          <p:cNvSpPr>
            <a:spLocks noChangeArrowheads="1"/>
          </p:cNvSpPr>
          <p:nvPr/>
        </p:nvSpPr>
        <p:spPr bwMode="auto">
          <a:xfrm>
            <a:off x="2317364" y="6198317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43" name="AutoShape 18"/>
          <p:cNvSpPr>
            <a:spLocks noChangeArrowheads="1"/>
          </p:cNvSpPr>
          <p:nvPr/>
        </p:nvSpPr>
        <p:spPr bwMode="auto">
          <a:xfrm>
            <a:off x="2939664" y="5068017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44" name="AutoShape 19"/>
          <p:cNvSpPr>
            <a:spLocks noChangeArrowheads="1"/>
          </p:cNvSpPr>
          <p:nvPr/>
        </p:nvSpPr>
        <p:spPr bwMode="auto">
          <a:xfrm>
            <a:off x="2371339" y="556172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45" name="AutoShape 20"/>
          <p:cNvSpPr>
            <a:spLocks noChangeArrowheads="1"/>
          </p:cNvSpPr>
          <p:nvPr/>
        </p:nvSpPr>
        <p:spPr bwMode="auto">
          <a:xfrm>
            <a:off x="3015864" y="5906217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46" name="AutoShape 21"/>
          <p:cNvSpPr>
            <a:spLocks noChangeArrowheads="1"/>
          </p:cNvSpPr>
          <p:nvPr/>
        </p:nvSpPr>
        <p:spPr bwMode="auto">
          <a:xfrm>
            <a:off x="3701664" y="4991817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47" name="AutoShape 23"/>
          <p:cNvSpPr>
            <a:spLocks noChangeArrowheads="1"/>
          </p:cNvSpPr>
          <p:nvPr/>
        </p:nvSpPr>
        <p:spPr bwMode="auto">
          <a:xfrm>
            <a:off x="2187189" y="347892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48" name="AutoShape 24"/>
          <p:cNvSpPr>
            <a:spLocks noChangeArrowheads="1"/>
          </p:cNvSpPr>
          <p:nvPr/>
        </p:nvSpPr>
        <p:spPr bwMode="auto">
          <a:xfrm>
            <a:off x="2796789" y="355512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49" name="AutoShape 25"/>
          <p:cNvSpPr>
            <a:spLocks noChangeArrowheads="1"/>
          </p:cNvSpPr>
          <p:nvPr/>
        </p:nvSpPr>
        <p:spPr bwMode="auto">
          <a:xfrm>
            <a:off x="3863589" y="431712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0" name="Line 26"/>
          <p:cNvSpPr>
            <a:spLocks noChangeShapeType="1"/>
          </p:cNvSpPr>
          <p:nvPr/>
        </p:nvSpPr>
        <p:spPr bwMode="auto">
          <a:xfrm flipV="1">
            <a:off x="1415664" y="3478929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51" name="Line 33"/>
          <p:cNvSpPr>
            <a:spLocks noChangeShapeType="1"/>
          </p:cNvSpPr>
          <p:nvPr/>
        </p:nvSpPr>
        <p:spPr bwMode="auto">
          <a:xfrm>
            <a:off x="2268151" y="3561479"/>
            <a:ext cx="762000" cy="6159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52" name="Line 34"/>
          <p:cNvSpPr>
            <a:spLocks noChangeShapeType="1"/>
          </p:cNvSpPr>
          <p:nvPr/>
        </p:nvSpPr>
        <p:spPr bwMode="auto">
          <a:xfrm flipH="1" flipV="1">
            <a:off x="2750751" y="4583829"/>
            <a:ext cx="254000" cy="1841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1026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5876323"/>
              </p:ext>
            </p:extLst>
          </p:nvPr>
        </p:nvGraphicFramePr>
        <p:xfrm>
          <a:off x="5467333" y="1157937"/>
          <a:ext cx="1298575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name="Equation" r:id="rId4" imgW="838080" imgH="469800" progId="Equation.3">
                  <p:embed/>
                </p:oleObj>
              </mc:Choice>
              <mc:Fallback>
                <p:oleObj name="Equation" r:id="rId4" imgW="838080" imgH="46980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7333" y="1157937"/>
                        <a:ext cx="1298575" cy="730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3" name="Text Box 37"/>
          <p:cNvSpPr txBox="1">
            <a:spLocks noChangeArrowheads="1"/>
          </p:cNvSpPr>
          <p:nvPr/>
        </p:nvSpPr>
        <p:spPr bwMode="auto">
          <a:xfrm>
            <a:off x="2372926" y="3698004"/>
            <a:ext cx="4953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 i="1">
                <a:latin typeface="Times New Roman" pitchFamily="18" charset="0"/>
              </a:rPr>
              <a:t>r</a:t>
            </a:r>
          </a:p>
        </p:txBody>
      </p:sp>
      <p:sp>
        <p:nvSpPr>
          <p:cNvPr id="207910" name="Oval 38"/>
          <p:cNvSpPr>
            <a:spLocks noChangeArrowheads="1"/>
          </p:cNvSpPr>
          <p:nvPr/>
        </p:nvSpPr>
        <p:spPr bwMode="auto">
          <a:xfrm>
            <a:off x="2026851" y="4698129"/>
            <a:ext cx="228600" cy="219075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7911" name="Oval 39"/>
          <p:cNvSpPr>
            <a:spLocks noChangeArrowheads="1"/>
          </p:cNvSpPr>
          <p:nvPr/>
        </p:nvSpPr>
        <p:spPr bwMode="auto">
          <a:xfrm>
            <a:off x="2299901" y="5493467"/>
            <a:ext cx="228600" cy="219075"/>
          </a:xfrm>
          <a:prstGeom prst="ellipse">
            <a:avLst/>
          </a:prstGeom>
          <a:noFill/>
          <a:ln w="19050" algn="ctr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7912" name="Oval 40"/>
          <p:cNvSpPr>
            <a:spLocks noChangeArrowheads="1"/>
          </p:cNvSpPr>
          <p:nvPr/>
        </p:nvSpPr>
        <p:spPr bwMode="auto">
          <a:xfrm>
            <a:off x="2933314" y="4680667"/>
            <a:ext cx="228600" cy="219075"/>
          </a:xfrm>
          <a:prstGeom prst="ellipse">
            <a:avLst/>
          </a:prstGeom>
          <a:noFill/>
          <a:ln w="19050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7" name="Line 41"/>
          <p:cNvSpPr>
            <a:spLocks noChangeShapeType="1"/>
          </p:cNvSpPr>
          <p:nvPr/>
        </p:nvSpPr>
        <p:spPr bwMode="auto">
          <a:xfrm flipH="1" flipV="1">
            <a:off x="2126864" y="5398217"/>
            <a:ext cx="244475" cy="1746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58" name="Line 42"/>
          <p:cNvSpPr>
            <a:spLocks noChangeShapeType="1"/>
          </p:cNvSpPr>
          <p:nvPr/>
        </p:nvSpPr>
        <p:spPr bwMode="auto">
          <a:xfrm flipH="1" flipV="1">
            <a:off x="2179251" y="4836242"/>
            <a:ext cx="234950" cy="1793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7915" name="Line 43"/>
          <p:cNvSpPr>
            <a:spLocks noChangeShapeType="1"/>
          </p:cNvSpPr>
          <p:nvPr/>
        </p:nvSpPr>
        <p:spPr bwMode="auto">
          <a:xfrm flipV="1">
            <a:off x="1853814" y="3659904"/>
            <a:ext cx="2009775" cy="2693988"/>
          </a:xfrm>
          <a:prstGeom prst="line">
            <a:avLst/>
          </a:prstGeom>
          <a:noFill/>
          <a:ln w="9525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7916" name="Line 44"/>
          <p:cNvSpPr>
            <a:spLocks noChangeShapeType="1"/>
          </p:cNvSpPr>
          <p:nvPr/>
        </p:nvSpPr>
        <p:spPr bwMode="auto">
          <a:xfrm flipV="1">
            <a:off x="1206114" y="3297954"/>
            <a:ext cx="2066925" cy="2770188"/>
          </a:xfrm>
          <a:prstGeom prst="line">
            <a:avLst/>
          </a:prstGeom>
          <a:noFill/>
          <a:ln w="9525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7917" name="Line 45"/>
          <p:cNvSpPr>
            <a:spLocks noChangeShapeType="1"/>
          </p:cNvSpPr>
          <p:nvPr/>
        </p:nvSpPr>
        <p:spPr bwMode="auto">
          <a:xfrm>
            <a:off x="3220651" y="3364629"/>
            <a:ext cx="552450" cy="419100"/>
          </a:xfrm>
          <a:prstGeom prst="line">
            <a:avLst/>
          </a:prstGeom>
          <a:noFill/>
          <a:ln w="9525">
            <a:solidFill>
              <a:srgbClr val="339966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62" name="Text Box 46"/>
          <p:cNvSpPr txBox="1">
            <a:spLocks noChangeArrowheads="1"/>
          </p:cNvSpPr>
          <p:nvPr/>
        </p:nvSpPr>
        <p:spPr bwMode="auto">
          <a:xfrm>
            <a:off x="3296851" y="3040779"/>
            <a:ext cx="11430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l-GR" sz="2400" i="1">
                <a:latin typeface="Times New Roman" pitchFamily="18" charset="0"/>
              </a:rPr>
              <a:t>ρ</a:t>
            </a:r>
            <a:endParaRPr lang="en-US" sz="2400" i="1">
              <a:latin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6BFBF8-D964-40AE-B659-B8A5F9F55CE1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  <p:transition advTm="3492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910" grpId="0" animBg="1"/>
      <p:bldP spid="207911" grpId="0" animBg="1"/>
      <p:bldP spid="207912" grpId="0" animBg="1"/>
      <p:bldP spid="207915" grpId="0" animBg="1"/>
      <p:bldP spid="207916" grpId="0" animBg="1"/>
      <p:bldP spid="2079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A6D46-D530-4137-B1C0-B6EA90C00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Units for Distance?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44AF5E-4032-4FAF-8A77-89290E3258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2066385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define the same plane (for any constant c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)</a:t>
                </a:r>
                <a:endParaRPr lang="en-US" dirty="0"/>
              </a:p>
              <a:p>
                <a:pPr lvl="1"/>
                <a:r>
                  <a:rPr lang="en-US" dirty="0"/>
                  <a:t>However, units are different</a:t>
                </a:r>
              </a:p>
              <a:p>
                <a:pPr lvl="1"/>
                <a:r>
                  <a:rPr lang="en-US" dirty="0"/>
                  <a:t>We don’t want to “maximize” the margin by scaling the units of measurement</a:t>
                </a:r>
              </a:p>
              <a:p>
                <a:pPr lvl="1"/>
                <a:r>
                  <a:rPr lang="en-US" dirty="0"/>
                  <a:t>We’ll fix this via normalization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44AF5E-4032-4FAF-8A77-89290E3258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2066385"/>
              </a:xfrm>
              <a:blipFill>
                <a:blip r:embed="rId2"/>
                <a:stretch>
                  <a:fillRect l="-1037" t="-5621" r="-74" b="-2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B8DCE-8076-4F87-BA88-4A0C326FF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6BFBF8-D964-40AE-B659-B8A5F9F55CE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782DE1FF-CD82-4B94-8B67-4512F21DC3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0258" y="3810961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Line 5">
            <a:extLst>
              <a:ext uri="{FF2B5EF4-FFF2-40B4-BE49-F238E27FC236}">
                <a16:creationId xmlns:a16="http://schemas.microsoft.com/office/drawing/2014/main" id="{24643809-BDAF-44EA-9CC4-DB65D244068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-47854" y="6800224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A2769921-0F72-476B-B937-0242AE9E2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896" y="463011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583C335D-29A7-4A25-94C0-E43BB13DD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221" y="498729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8">
            <a:extLst>
              <a:ext uri="{FF2B5EF4-FFF2-40B4-BE49-F238E27FC236}">
                <a16:creationId xmlns:a16="http://schemas.microsoft.com/office/drawing/2014/main" id="{6CC4777D-E5E2-429E-8044-DCA592C55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621" y="553339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9">
            <a:extLst>
              <a:ext uri="{FF2B5EF4-FFF2-40B4-BE49-F238E27FC236}">
                <a16:creationId xmlns:a16="http://schemas.microsoft.com/office/drawing/2014/main" id="{D124B471-8C6A-4B67-9D88-518215F15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621" y="599059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0">
            <a:extLst>
              <a:ext uri="{FF2B5EF4-FFF2-40B4-BE49-F238E27FC236}">
                <a16:creationId xmlns:a16="http://schemas.microsoft.com/office/drawing/2014/main" id="{B31640B2-E9BA-4A2F-8BE6-A620DF27C7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021" y="439039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11">
            <a:extLst>
              <a:ext uri="{FF2B5EF4-FFF2-40B4-BE49-F238E27FC236}">
                <a16:creationId xmlns:a16="http://schemas.microsoft.com/office/drawing/2014/main" id="{6159E9D5-F738-4065-90FD-A65E47011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621" y="530479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2">
            <a:extLst>
              <a:ext uri="{FF2B5EF4-FFF2-40B4-BE49-F238E27FC236}">
                <a16:creationId xmlns:a16="http://schemas.microsoft.com/office/drawing/2014/main" id="{2F9BEF11-5872-45AB-87D0-012DE0323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021" y="545719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3">
            <a:extLst>
              <a:ext uri="{FF2B5EF4-FFF2-40B4-BE49-F238E27FC236}">
                <a16:creationId xmlns:a16="http://schemas.microsoft.com/office/drawing/2014/main" id="{14F596C6-F436-4E37-8E92-C0F716398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8021" y="507619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14">
            <a:extLst>
              <a:ext uri="{FF2B5EF4-FFF2-40B4-BE49-F238E27FC236}">
                <a16:creationId xmlns:a16="http://schemas.microsoft.com/office/drawing/2014/main" id="{74127627-33F5-4A36-9C49-AFFFD7942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9721" y="506349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15">
            <a:extLst>
              <a:ext uri="{FF2B5EF4-FFF2-40B4-BE49-F238E27FC236}">
                <a16:creationId xmlns:a16="http://schemas.microsoft.com/office/drawing/2014/main" id="{C8E91A81-C028-4989-99A7-C6B6A2F32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1421" y="599059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16">
            <a:extLst>
              <a:ext uri="{FF2B5EF4-FFF2-40B4-BE49-F238E27FC236}">
                <a16:creationId xmlns:a16="http://schemas.microsoft.com/office/drawing/2014/main" id="{EFA27EF8-615B-46D5-95BE-CBB05D81F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021" y="599059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7">
            <a:extLst>
              <a:ext uri="{FF2B5EF4-FFF2-40B4-BE49-F238E27FC236}">
                <a16:creationId xmlns:a16="http://schemas.microsoft.com/office/drawing/2014/main" id="{4A12CCF7-A29F-4B9D-AF8C-BD6A292D7F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3921" y="651129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8">
            <a:extLst>
              <a:ext uri="{FF2B5EF4-FFF2-40B4-BE49-F238E27FC236}">
                <a16:creationId xmlns:a16="http://schemas.microsoft.com/office/drawing/2014/main" id="{0AC6FD51-1B7B-413D-9A3F-FC6F9D676E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6221" y="538099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19">
            <a:extLst>
              <a:ext uri="{FF2B5EF4-FFF2-40B4-BE49-F238E27FC236}">
                <a16:creationId xmlns:a16="http://schemas.microsoft.com/office/drawing/2014/main" id="{0CBBF307-BFD2-4F99-B7AD-5E2953CEF7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7896" y="587471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20">
            <a:extLst>
              <a:ext uri="{FF2B5EF4-FFF2-40B4-BE49-F238E27FC236}">
                <a16:creationId xmlns:a16="http://schemas.microsoft.com/office/drawing/2014/main" id="{E9B8C411-775E-41F3-B4D5-68F79C1F0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2421" y="621919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AutoShape 21">
            <a:extLst>
              <a:ext uri="{FF2B5EF4-FFF2-40B4-BE49-F238E27FC236}">
                <a16:creationId xmlns:a16="http://schemas.microsoft.com/office/drawing/2014/main" id="{FD704FC7-5233-4D77-9B8B-33811CDAA7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8221" y="530479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22">
            <a:extLst>
              <a:ext uri="{FF2B5EF4-FFF2-40B4-BE49-F238E27FC236}">
                <a16:creationId xmlns:a16="http://schemas.microsoft.com/office/drawing/2014/main" id="{D852B843-0467-41F8-AD99-93FC3AD22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3746" y="379191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AutoShape 23">
            <a:extLst>
              <a:ext uri="{FF2B5EF4-FFF2-40B4-BE49-F238E27FC236}">
                <a16:creationId xmlns:a16="http://schemas.microsoft.com/office/drawing/2014/main" id="{D49B9257-4184-4F67-8586-2535B118D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346" y="386811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24">
            <a:extLst>
              <a:ext uri="{FF2B5EF4-FFF2-40B4-BE49-F238E27FC236}">
                <a16:creationId xmlns:a16="http://schemas.microsoft.com/office/drawing/2014/main" id="{9C4E6473-8C8B-4377-BDED-C034EA6FA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0146" y="463011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25">
            <a:extLst>
              <a:ext uri="{FF2B5EF4-FFF2-40B4-BE49-F238E27FC236}">
                <a16:creationId xmlns:a16="http://schemas.microsoft.com/office/drawing/2014/main" id="{E00FD4CD-77F9-427E-BD9C-3F64DFADA58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2207" y="3791911"/>
            <a:ext cx="2243139" cy="29908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27">
            <a:extLst>
              <a:ext uri="{FF2B5EF4-FFF2-40B4-BE49-F238E27FC236}">
                <a16:creationId xmlns:a16="http://schemas.microsoft.com/office/drawing/2014/main" id="{81115E55-AFC5-4A3D-8EBD-8E4EB548C35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87308" y="4896811"/>
            <a:ext cx="254000" cy="1841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Oval 30">
            <a:extLst>
              <a:ext uri="{FF2B5EF4-FFF2-40B4-BE49-F238E27FC236}">
                <a16:creationId xmlns:a16="http://schemas.microsoft.com/office/drawing/2014/main" id="{84344193-179D-4156-BA26-2B63A7BED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408" y="5011111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Oval 31">
            <a:extLst>
              <a:ext uri="{FF2B5EF4-FFF2-40B4-BE49-F238E27FC236}">
                <a16:creationId xmlns:a16="http://schemas.microsoft.com/office/drawing/2014/main" id="{813F88B3-71FF-4865-BFFD-800C0EB470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6458" y="5806449"/>
            <a:ext cx="228600" cy="219075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Oval 32">
            <a:extLst>
              <a:ext uri="{FF2B5EF4-FFF2-40B4-BE49-F238E27FC236}">
                <a16:creationId xmlns:a16="http://schemas.microsoft.com/office/drawing/2014/main" id="{E938E825-D423-4970-966E-16FD9BDF5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9871" y="4993649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33">
            <a:extLst>
              <a:ext uri="{FF2B5EF4-FFF2-40B4-BE49-F238E27FC236}">
                <a16:creationId xmlns:a16="http://schemas.microsoft.com/office/drawing/2014/main" id="{582BB1CD-4C58-478D-B4D5-4487C73897C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263421" y="5711199"/>
            <a:ext cx="244475" cy="1746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34">
            <a:extLst>
              <a:ext uri="{FF2B5EF4-FFF2-40B4-BE49-F238E27FC236}">
                <a16:creationId xmlns:a16="http://schemas.microsoft.com/office/drawing/2014/main" id="{6A9F8184-80C6-4732-B09C-E629D45CE2D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315808" y="5149224"/>
            <a:ext cx="234950" cy="17938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35">
            <a:extLst>
              <a:ext uri="{FF2B5EF4-FFF2-40B4-BE49-F238E27FC236}">
                <a16:creationId xmlns:a16="http://schemas.microsoft.com/office/drawing/2014/main" id="{47DB8EF4-7B0A-47B4-9458-5B6961E6C7C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90371" y="3972886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Line 36">
            <a:extLst>
              <a:ext uri="{FF2B5EF4-FFF2-40B4-BE49-F238E27FC236}">
                <a16:creationId xmlns:a16="http://schemas.microsoft.com/office/drawing/2014/main" id="{C2A1621A-D585-4AB8-B269-AFB453FF350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2671" y="3610936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0A38DA4-804A-4A1B-A00E-BC9F169A1167}"/>
              </a:ext>
            </a:extLst>
          </p:cNvPr>
          <p:cNvCxnSpPr/>
          <p:nvPr/>
        </p:nvCxnSpPr>
        <p:spPr>
          <a:xfrm>
            <a:off x="1728558" y="5087311"/>
            <a:ext cx="204788" cy="142875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Line 4">
            <a:extLst>
              <a:ext uri="{FF2B5EF4-FFF2-40B4-BE49-F238E27FC236}">
                <a16:creationId xmlns:a16="http://schemas.microsoft.com/office/drawing/2014/main" id="{50F134AA-DFD8-4381-9B17-9BFA372CC3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54781" y="3818985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Line 5">
            <a:extLst>
              <a:ext uri="{FF2B5EF4-FFF2-40B4-BE49-F238E27FC236}">
                <a16:creationId xmlns:a16="http://schemas.microsoft.com/office/drawing/2014/main" id="{FF1E0AA7-4200-45A6-A915-7B91EF3421C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16669" y="6808248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6">
            <a:extLst>
              <a:ext uri="{FF2B5EF4-FFF2-40B4-BE49-F238E27FC236}">
                <a16:creationId xmlns:a16="http://schemas.microsoft.com/office/drawing/2014/main" id="{FA6DDEDE-7798-44B6-BB33-81D81C0E90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1419" y="463813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7">
            <a:extLst>
              <a:ext uri="{FF2B5EF4-FFF2-40B4-BE49-F238E27FC236}">
                <a16:creationId xmlns:a16="http://schemas.microsoft.com/office/drawing/2014/main" id="{20C32E8D-E234-4F75-A0D8-52264F9B28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6744" y="499532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8">
            <a:extLst>
              <a:ext uri="{FF2B5EF4-FFF2-40B4-BE49-F238E27FC236}">
                <a16:creationId xmlns:a16="http://schemas.microsoft.com/office/drawing/2014/main" id="{9F9CB8D2-CC3A-44F8-A417-A15164E43A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9144" y="554142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9">
            <a:extLst>
              <a:ext uri="{FF2B5EF4-FFF2-40B4-BE49-F238E27FC236}">
                <a16:creationId xmlns:a16="http://schemas.microsoft.com/office/drawing/2014/main" id="{3CF86E19-45CD-474B-8B43-2CE7C2EAE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8144" y="599862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AutoShape 10">
            <a:extLst>
              <a:ext uri="{FF2B5EF4-FFF2-40B4-BE49-F238E27FC236}">
                <a16:creationId xmlns:a16="http://schemas.microsoft.com/office/drawing/2014/main" id="{7B5115B8-A391-49A3-8BE2-72420C69C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1544" y="439842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AutoShape 11">
            <a:extLst>
              <a:ext uri="{FF2B5EF4-FFF2-40B4-BE49-F238E27FC236}">
                <a16:creationId xmlns:a16="http://schemas.microsoft.com/office/drawing/2014/main" id="{99623321-62A1-4CCE-A946-506729F3A3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8144" y="531282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AutoShape 12">
            <a:extLst>
              <a:ext uri="{FF2B5EF4-FFF2-40B4-BE49-F238E27FC236}">
                <a16:creationId xmlns:a16="http://schemas.microsoft.com/office/drawing/2014/main" id="{D94EC913-9EA8-41C7-BD6B-A0565F1399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0544" y="546522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AutoShape 13">
            <a:extLst>
              <a:ext uri="{FF2B5EF4-FFF2-40B4-BE49-F238E27FC236}">
                <a16:creationId xmlns:a16="http://schemas.microsoft.com/office/drawing/2014/main" id="{B4D351A0-53EC-4699-9B1D-D05933D8FF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2544" y="508422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AutoShape 14">
            <a:extLst>
              <a:ext uri="{FF2B5EF4-FFF2-40B4-BE49-F238E27FC236}">
                <a16:creationId xmlns:a16="http://schemas.microsoft.com/office/drawing/2014/main" id="{A00B403D-3171-4F91-BEC7-F8C9C06EC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244" y="507152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AutoShape 15">
            <a:extLst>
              <a:ext uri="{FF2B5EF4-FFF2-40B4-BE49-F238E27FC236}">
                <a16:creationId xmlns:a16="http://schemas.microsoft.com/office/drawing/2014/main" id="{D03CCAB2-CA8A-492F-9FF9-DEFC894E5B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5944" y="599862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AutoShape 16">
            <a:extLst>
              <a:ext uri="{FF2B5EF4-FFF2-40B4-BE49-F238E27FC236}">
                <a16:creationId xmlns:a16="http://schemas.microsoft.com/office/drawing/2014/main" id="{938BD7C4-CC7A-40B3-A783-2AFC44EF3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6544" y="599862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AutoShape 17">
            <a:extLst>
              <a:ext uri="{FF2B5EF4-FFF2-40B4-BE49-F238E27FC236}">
                <a16:creationId xmlns:a16="http://schemas.microsoft.com/office/drawing/2014/main" id="{75F7E194-F994-4950-A4E7-E2DDE9CCBC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8444" y="651932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AutoShape 18">
            <a:extLst>
              <a:ext uri="{FF2B5EF4-FFF2-40B4-BE49-F238E27FC236}">
                <a16:creationId xmlns:a16="http://schemas.microsoft.com/office/drawing/2014/main" id="{BE8E97F3-338F-405C-B3C6-96C4B173F5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744" y="538902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AutoShape 19">
            <a:extLst>
              <a:ext uri="{FF2B5EF4-FFF2-40B4-BE49-F238E27FC236}">
                <a16:creationId xmlns:a16="http://schemas.microsoft.com/office/drawing/2014/main" id="{A51B2C8A-43DB-4496-9B1D-1BCBDFBFB5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2419" y="588273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AutoShape 20">
            <a:extLst>
              <a:ext uri="{FF2B5EF4-FFF2-40B4-BE49-F238E27FC236}">
                <a16:creationId xmlns:a16="http://schemas.microsoft.com/office/drawing/2014/main" id="{80666A63-4F54-46B6-BD5A-63A49E07E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6944" y="622722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21">
            <a:extLst>
              <a:ext uri="{FF2B5EF4-FFF2-40B4-BE49-F238E27FC236}">
                <a16:creationId xmlns:a16="http://schemas.microsoft.com/office/drawing/2014/main" id="{20F3AC1E-5345-4314-B750-A9ADD8578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2744" y="531282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22">
            <a:extLst>
              <a:ext uri="{FF2B5EF4-FFF2-40B4-BE49-F238E27FC236}">
                <a16:creationId xmlns:a16="http://schemas.microsoft.com/office/drawing/2014/main" id="{AF3B394D-2172-4A0D-8984-6CA348E463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8269" y="379993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AutoShape 23">
            <a:extLst>
              <a:ext uri="{FF2B5EF4-FFF2-40B4-BE49-F238E27FC236}">
                <a16:creationId xmlns:a16="http://schemas.microsoft.com/office/drawing/2014/main" id="{C4087F5A-09F0-48E9-AB66-EA49DD326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7869" y="387613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24">
            <a:extLst>
              <a:ext uri="{FF2B5EF4-FFF2-40B4-BE49-F238E27FC236}">
                <a16:creationId xmlns:a16="http://schemas.microsoft.com/office/drawing/2014/main" id="{AEAA7582-8828-4BE9-9887-71FA776AF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4669" y="463813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Line 25">
            <a:extLst>
              <a:ext uri="{FF2B5EF4-FFF2-40B4-BE49-F238E27FC236}">
                <a16:creationId xmlns:a16="http://schemas.microsoft.com/office/drawing/2014/main" id="{23C2D7EC-06D0-47F9-BBC2-6C5C0A89CD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16730" y="3799935"/>
            <a:ext cx="2243139" cy="29908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Line 27">
            <a:extLst>
              <a:ext uri="{FF2B5EF4-FFF2-40B4-BE49-F238E27FC236}">
                <a16:creationId xmlns:a16="http://schemas.microsoft.com/office/drawing/2014/main" id="{C35A0E5C-FCF5-4D5E-8876-0AD0D6171F7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351831" y="4904835"/>
            <a:ext cx="254000" cy="1841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Oval 30">
            <a:extLst>
              <a:ext uri="{FF2B5EF4-FFF2-40B4-BE49-F238E27FC236}">
                <a16:creationId xmlns:a16="http://schemas.microsoft.com/office/drawing/2014/main" id="{755D00B5-F6B7-4BA3-B414-9D1157421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7931" y="5019135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Oval 31">
            <a:extLst>
              <a:ext uri="{FF2B5EF4-FFF2-40B4-BE49-F238E27FC236}">
                <a16:creationId xmlns:a16="http://schemas.microsoft.com/office/drawing/2014/main" id="{F481B6E8-5E56-44EE-B6BA-E64CDB3EF6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0981" y="5814473"/>
            <a:ext cx="228600" cy="219075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Oval 32">
            <a:extLst>
              <a:ext uri="{FF2B5EF4-FFF2-40B4-BE49-F238E27FC236}">
                <a16:creationId xmlns:a16="http://schemas.microsoft.com/office/drawing/2014/main" id="{33352279-8D1D-4140-A24E-0F33EF8DA5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4394" y="5001673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Line 33">
            <a:extLst>
              <a:ext uri="{FF2B5EF4-FFF2-40B4-BE49-F238E27FC236}">
                <a16:creationId xmlns:a16="http://schemas.microsoft.com/office/drawing/2014/main" id="{E264707F-792D-4ECF-8B31-75B4B7EAEB2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727944" y="5719223"/>
            <a:ext cx="244475" cy="1746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Line 34">
            <a:extLst>
              <a:ext uri="{FF2B5EF4-FFF2-40B4-BE49-F238E27FC236}">
                <a16:creationId xmlns:a16="http://schemas.microsoft.com/office/drawing/2014/main" id="{AFC1C637-F690-4330-9537-FAB24080A02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780331" y="5157248"/>
            <a:ext cx="234950" cy="17938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Line 35">
            <a:extLst>
              <a:ext uri="{FF2B5EF4-FFF2-40B4-BE49-F238E27FC236}">
                <a16:creationId xmlns:a16="http://schemas.microsoft.com/office/drawing/2014/main" id="{444B5D19-3ABF-44CF-B52D-083243608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54894" y="3980910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Line 36">
            <a:extLst>
              <a:ext uri="{FF2B5EF4-FFF2-40B4-BE49-F238E27FC236}">
                <a16:creationId xmlns:a16="http://schemas.microsoft.com/office/drawing/2014/main" id="{81F8D614-215A-4CA5-9B3F-51457A021E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07194" y="3618960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5AC63FA-8946-4848-A250-1A6E14D4627C}"/>
              </a:ext>
            </a:extLst>
          </p:cNvPr>
          <p:cNvCxnSpPr>
            <a:cxnSpLocks/>
          </p:cNvCxnSpPr>
          <p:nvPr/>
        </p:nvCxnSpPr>
        <p:spPr>
          <a:xfrm>
            <a:off x="6193081" y="5095335"/>
            <a:ext cx="1033463" cy="773113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87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Lines</a:t>
            </a:r>
          </a:p>
        </p:txBody>
      </p:sp>
      <p:sp>
        <p:nvSpPr>
          <p:cNvPr id="28" name="Line 4"/>
          <p:cNvSpPr>
            <a:spLocks noChangeShapeType="1"/>
          </p:cNvSpPr>
          <p:nvPr/>
        </p:nvSpPr>
        <p:spPr bwMode="auto">
          <a:xfrm flipV="1">
            <a:off x="2517422" y="3716311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 flipV="1">
            <a:off x="2379310" y="6705574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3554060" y="45354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2979385" y="48926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8"/>
          <p:cNvSpPr>
            <a:spLocks noChangeArrowheads="1"/>
          </p:cNvSpPr>
          <p:nvPr/>
        </p:nvSpPr>
        <p:spPr bwMode="auto">
          <a:xfrm>
            <a:off x="3131785" y="54387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27507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0"/>
          <p:cNvSpPr>
            <a:spLocks noChangeArrowheads="1"/>
          </p:cNvSpPr>
          <p:nvPr/>
        </p:nvSpPr>
        <p:spPr bwMode="auto">
          <a:xfrm>
            <a:off x="3284185" y="42957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1"/>
          <p:cNvSpPr>
            <a:spLocks noChangeArrowheads="1"/>
          </p:cNvSpPr>
          <p:nvPr/>
        </p:nvSpPr>
        <p:spPr bwMode="auto">
          <a:xfrm>
            <a:off x="2750785" y="52101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AutoShape 12"/>
          <p:cNvSpPr>
            <a:spLocks noChangeArrowheads="1"/>
          </p:cNvSpPr>
          <p:nvPr/>
        </p:nvSpPr>
        <p:spPr bwMode="auto">
          <a:xfrm>
            <a:off x="2903185" y="53625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auto">
          <a:xfrm>
            <a:off x="3665185" y="4981549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14"/>
          <p:cNvSpPr>
            <a:spLocks noChangeArrowheads="1"/>
          </p:cNvSpPr>
          <p:nvPr/>
        </p:nvSpPr>
        <p:spPr bwMode="auto">
          <a:xfrm>
            <a:off x="4566885" y="49688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15"/>
          <p:cNvSpPr>
            <a:spLocks noChangeArrowheads="1"/>
          </p:cNvSpPr>
          <p:nvPr/>
        </p:nvSpPr>
        <p:spPr bwMode="auto">
          <a:xfrm>
            <a:off x="41985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16"/>
          <p:cNvSpPr>
            <a:spLocks noChangeArrowheads="1"/>
          </p:cNvSpPr>
          <p:nvPr/>
        </p:nvSpPr>
        <p:spPr bwMode="auto">
          <a:xfrm>
            <a:off x="5189185" y="58959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17"/>
          <p:cNvSpPr>
            <a:spLocks noChangeArrowheads="1"/>
          </p:cNvSpPr>
          <p:nvPr/>
        </p:nvSpPr>
        <p:spPr bwMode="auto">
          <a:xfrm>
            <a:off x="3881085" y="64166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18"/>
          <p:cNvSpPr>
            <a:spLocks noChangeArrowheads="1"/>
          </p:cNvSpPr>
          <p:nvPr/>
        </p:nvSpPr>
        <p:spPr bwMode="auto">
          <a:xfrm>
            <a:off x="4503385" y="52863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19"/>
          <p:cNvSpPr>
            <a:spLocks noChangeArrowheads="1"/>
          </p:cNvSpPr>
          <p:nvPr/>
        </p:nvSpPr>
        <p:spPr bwMode="auto">
          <a:xfrm>
            <a:off x="3935060" y="578006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AutoShape 20"/>
          <p:cNvSpPr>
            <a:spLocks noChangeArrowheads="1"/>
          </p:cNvSpPr>
          <p:nvPr/>
        </p:nvSpPr>
        <p:spPr bwMode="auto">
          <a:xfrm>
            <a:off x="4579585" y="61245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21"/>
          <p:cNvSpPr>
            <a:spLocks noChangeArrowheads="1"/>
          </p:cNvSpPr>
          <p:nvPr/>
        </p:nvSpPr>
        <p:spPr bwMode="auto">
          <a:xfrm>
            <a:off x="5265385" y="5210149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22"/>
          <p:cNvSpPr>
            <a:spLocks noChangeArrowheads="1"/>
          </p:cNvSpPr>
          <p:nvPr/>
        </p:nvSpPr>
        <p:spPr bwMode="auto">
          <a:xfrm>
            <a:off x="3750910" y="36972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23"/>
          <p:cNvSpPr>
            <a:spLocks noChangeArrowheads="1"/>
          </p:cNvSpPr>
          <p:nvPr/>
        </p:nvSpPr>
        <p:spPr bwMode="auto">
          <a:xfrm>
            <a:off x="4360510" y="377346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5427310" y="453546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25"/>
          <p:cNvSpPr>
            <a:spLocks noChangeShapeType="1"/>
          </p:cNvSpPr>
          <p:nvPr/>
        </p:nvSpPr>
        <p:spPr bwMode="auto">
          <a:xfrm flipV="1">
            <a:off x="2879371" y="3697261"/>
            <a:ext cx="2243139" cy="29908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27"/>
          <p:cNvSpPr>
            <a:spLocks noChangeShapeType="1"/>
          </p:cNvSpPr>
          <p:nvPr/>
        </p:nvSpPr>
        <p:spPr bwMode="auto">
          <a:xfrm flipH="1" flipV="1">
            <a:off x="4314472" y="4802161"/>
            <a:ext cx="254000" cy="1841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3590572" y="4916461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Oval 31"/>
          <p:cNvSpPr>
            <a:spLocks noChangeArrowheads="1"/>
          </p:cNvSpPr>
          <p:nvPr/>
        </p:nvSpPr>
        <p:spPr bwMode="auto">
          <a:xfrm>
            <a:off x="3863622" y="5711799"/>
            <a:ext cx="228600" cy="219075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32"/>
          <p:cNvSpPr>
            <a:spLocks noChangeArrowheads="1"/>
          </p:cNvSpPr>
          <p:nvPr/>
        </p:nvSpPr>
        <p:spPr bwMode="auto">
          <a:xfrm>
            <a:off x="4497035" y="4898999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33"/>
          <p:cNvSpPr>
            <a:spLocks noChangeShapeType="1"/>
          </p:cNvSpPr>
          <p:nvPr/>
        </p:nvSpPr>
        <p:spPr bwMode="auto">
          <a:xfrm flipH="1" flipV="1">
            <a:off x="3690585" y="5616549"/>
            <a:ext cx="244475" cy="1746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34"/>
          <p:cNvSpPr>
            <a:spLocks noChangeShapeType="1"/>
          </p:cNvSpPr>
          <p:nvPr/>
        </p:nvSpPr>
        <p:spPr bwMode="auto">
          <a:xfrm flipH="1" flipV="1">
            <a:off x="3742972" y="5054574"/>
            <a:ext cx="234950" cy="17938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35"/>
          <p:cNvSpPr>
            <a:spLocks noChangeShapeType="1"/>
          </p:cNvSpPr>
          <p:nvPr/>
        </p:nvSpPr>
        <p:spPr bwMode="auto">
          <a:xfrm flipV="1">
            <a:off x="3417535" y="3878236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36"/>
          <p:cNvSpPr>
            <a:spLocks noChangeShapeType="1"/>
          </p:cNvSpPr>
          <p:nvPr/>
        </p:nvSpPr>
        <p:spPr bwMode="auto">
          <a:xfrm flipV="1">
            <a:off x="2769835" y="3516286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/>
          </p:nvPr>
        </p:nvGraphicFramePr>
        <p:xfrm>
          <a:off x="6810375" y="5581650"/>
          <a:ext cx="188277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2" name="Equation" r:id="rId3" imgW="749300" imgH="215900" progId="Equation.3">
                  <p:embed/>
                </p:oleObj>
              </mc:Choice>
              <mc:Fallback>
                <p:oleObj name="Equation" r:id="rId3" imgW="749300" imgH="215900" progId="Equation.3">
                  <p:embed/>
                  <p:pic>
                    <p:nvPicPr>
                      <p:cNvPr id="66" name="Object 6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10375" y="5581650"/>
                        <a:ext cx="1882775" cy="542925"/>
                      </a:xfrm>
                      <a:prstGeom prst="rect">
                        <a:avLst/>
                      </a:prstGeom>
                      <a:ln>
                        <a:solidFill>
                          <a:srgbClr val="008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 flipV="1">
            <a:off x="4836760" y="4700457"/>
            <a:ext cx="2555511" cy="881193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284185" y="2939738"/>
            <a:ext cx="650875" cy="168462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90639" y="1584910"/>
                <a:ext cx="8302511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>
                    <a:solidFill>
                      <a:srgbClr val="0070C0"/>
                    </a:solidFill>
                  </a:rPr>
                  <a:t>Let’s define the equations of the margin lines to be</a:t>
                </a:r>
                <a14:m>
                  <m:oMath xmlns:m="http://schemas.openxmlformats.org/officeDocument/2006/math">
                    <m:r>
                      <a:rPr lang="en-US" sz="21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1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1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1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1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1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1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1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=±1</m:t>
                    </m:r>
                  </m:oMath>
                </a14:m>
                <a:r>
                  <a:rPr lang="en-US" sz="2100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39" y="1584910"/>
                <a:ext cx="8302511" cy="415498"/>
              </a:xfrm>
              <a:prstGeom prst="rect">
                <a:avLst/>
              </a:prstGeom>
              <a:blipFill>
                <a:blip r:embed="rId5"/>
                <a:stretch>
                  <a:fillRect l="-881" t="-8824" b="-27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/>
          <p:cNvCxnSpPr/>
          <p:nvPr/>
        </p:nvCxnSpPr>
        <p:spPr>
          <a:xfrm>
            <a:off x="4155722" y="4992661"/>
            <a:ext cx="204788" cy="142875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1" name="Object 60"/>
          <p:cNvGraphicFramePr>
            <a:graphicFrameLocks noChangeAspect="1"/>
          </p:cNvGraphicFramePr>
          <p:nvPr>
            <p:extLst/>
          </p:nvPr>
        </p:nvGraphicFramePr>
        <p:xfrm>
          <a:off x="1166813" y="2628900"/>
          <a:ext cx="2106612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3" name="Equation" r:id="rId6" imgW="838200" imgH="215900" progId="Equation.3">
                  <p:embed/>
                </p:oleObj>
              </mc:Choice>
              <mc:Fallback>
                <p:oleObj name="Equation" r:id="rId6" imgW="838200" imgH="215900" progId="Equation.3">
                  <p:embed/>
                  <p:pic>
                    <p:nvPicPr>
                      <p:cNvPr id="61" name="Object 6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66813" y="2628900"/>
                        <a:ext cx="2106612" cy="542925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12E44-21C8-A94C-BB3D-BAFA06C528C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4267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DISPLAYSOURCE" val="\documentclass{article}\pagestyle{empty}&#10;\begin{document}&#10;&#10;\end{document}&#10;"/>
  <p:tag name="EMBEDFONTS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DDENFONTSHAPE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vec{w}\vec{x} + b = 0  template TPT1  env TPENV1  fore 0  back 16777215  eqnno 1"/>
  <p:tag name="FILENAME" val="TP_tmp"/>
  <p:tag name="ORIGWIDTH" val="49"/>
  <p:tag name="PICTUREFILESIZE" val="36785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vec{w}  template TPT1  env TPENV1  fore 0  back 16777215  eqnno 2"/>
  <p:tag name="FILENAME" val="TP_tmp"/>
  <p:tag name="ORIGWIDTH" val="9"/>
  <p:tag name="PICTUREFILESIZE" val="6017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2986</TotalTime>
  <Words>2228</Words>
  <Application>Microsoft Office PowerPoint</Application>
  <PresentationFormat>On-screen Show (4:3)</PresentationFormat>
  <Paragraphs>508</Paragraphs>
  <Slides>53</Slides>
  <Notes>25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7" baseType="lpstr">
      <vt:lpstr>Times New Roman</vt:lpstr>
      <vt:lpstr>Cambria Math</vt:lpstr>
      <vt:lpstr>Times</vt:lpstr>
      <vt:lpstr>cmr10</vt:lpstr>
      <vt:lpstr>Calibri</vt:lpstr>
      <vt:lpstr>Wingdings</vt:lpstr>
      <vt:lpstr>cmmi10</vt:lpstr>
      <vt:lpstr>Arial</vt:lpstr>
      <vt:lpstr>Courier</vt:lpstr>
      <vt:lpstr>MS PGothic</vt:lpstr>
      <vt:lpstr>Symbol</vt:lpstr>
      <vt:lpstr>Office Theme</vt:lpstr>
      <vt:lpstr>Bitmap Image</vt:lpstr>
      <vt:lpstr>Equation</vt:lpstr>
      <vt:lpstr>Support Vector Machines</vt:lpstr>
      <vt:lpstr>Recall: Linear Classifiers</vt:lpstr>
      <vt:lpstr>Linear Separators</vt:lpstr>
      <vt:lpstr>Noise in the Observations</vt:lpstr>
      <vt:lpstr>Separators in the Case of Noisy Data</vt:lpstr>
      <vt:lpstr>Separators in the Case of Very Noisy Data</vt:lpstr>
      <vt:lpstr>Classification Margin</vt:lpstr>
      <vt:lpstr>Units for Distance?</vt:lpstr>
      <vt:lpstr>Margin Lines</vt:lpstr>
      <vt:lpstr>Support Vector Distance &amp; Margin</vt:lpstr>
      <vt:lpstr>Max-Margin Classification</vt:lpstr>
      <vt:lpstr>Maximizing the margin</vt:lpstr>
      <vt:lpstr>Maximizing the margin</vt:lpstr>
      <vt:lpstr>Maximizing the margin</vt:lpstr>
      <vt:lpstr>SVM Optimization</vt:lpstr>
      <vt:lpstr>What do we have so far?</vt:lpstr>
      <vt:lpstr>Soft Margin Classification  </vt:lpstr>
      <vt:lpstr>Soft Margin Classification</vt:lpstr>
      <vt:lpstr>Overfitting</vt:lpstr>
      <vt:lpstr>What do we have so far?</vt:lpstr>
      <vt:lpstr>Slack &amp; Soft Margin SVM</vt:lpstr>
      <vt:lpstr>Slack &amp; Soft Margin SVM</vt:lpstr>
      <vt:lpstr>Slack &amp; Soft Margin SVM</vt:lpstr>
      <vt:lpstr>Slack &amp; Soft Margin SVM</vt:lpstr>
      <vt:lpstr>Slack &amp; Soft Margin SVM</vt:lpstr>
      <vt:lpstr>Slack &amp; Soft Margin SVM</vt:lpstr>
      <vt:lpstr>Slack &amp; Soft Margin SVM</vt:lpstr>
      <vt:lpstr>Slack &amp; Soft Margin SVM</vt:lpstr>
      <vt:lpstr>Hinge loss!</vt:lpstr>
      <vt:lpstr>Unconstrained Optimization  (Bonus #2!)</vt:lpstr>
      <vt:lpstr>SVM Solver #1: Gradient Descent</vt:lpstr>
      <vt:lpstr>What do we have so far?</vt:lpstr>
      <vt:lpstr>Constrained Quadratic Optimization</vt:lpstr>
      <vt:lpstr>SVM Solver #2: Constrained Quadratic Optimization</vt:lpstr>
      <vt:lpstr>SVM Classification</vt:lpstr>
      <vt:lpstr>SVM Recap</vt:lpstr>
      <vt:lpstr>Nonlinear SVMs</vt:lpstr>
      <vt:lpstr>Nonlinear SVMs:  Feature Spaces</vt:lpstr>
      <vt:lpstr>The “Kernel Trick”</vt:lpstr>
      <vt:lpstr>Kernel Example</vt:lpstr>
      <vt:lpstr>What Functions are Kernels?</vt:lpstr>
      <vt:lpstr>Common Kernel Functions</vt:lpstr>
      <vt:lpstr>PowerPoint Presentation</vt:lpstr>
      <vt:lpstr>PowerPoint Presentation</vt:lpstr>
      <vt:lpstr>Custom Kernels</vt:lpstr>
      <vt:lpstr>Example Custom Kernel</vt:lpstr>
      <vt:lpstr>Graph Kernels</vt:lpstr>
      <vt:lpstr>Graph Kernel (cont’d)</vt:lpstr>
      <vt:lpstr>Nonlinear SVMs Mathematically</vt:lpstr>
      <vt:lpstr>What do we have so far?</vt:lpstr>
      <vt:lpstr>Practical SVM</vt:lpstr>
      <vt:lpstr>Strengths of SVMs</vt:lpstr>
      <vt:lpstr>About SVM</vt:lpstr>
    </vt:vector>
  </TitlesOfParts>
  <Company>University of Texas at Austin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Support Vector Machines</dc:title>
  <dc:creator>Mikhail Bilenko</dc:creator>
  <cp:lastModifiedBy>Richard Souvenir</cp:lastModifiedBy>
  <cp:revision>93</cp:revision>
  <cp:lastPrinted>2017-10-20T03:37:23Z</cp:lastPrinted>
  <dcterms:created xsi:type="dcterms:W3CDTF">2003-11-03T19:56:21Z</dcterms:created>
  <dcterms:modified xsi:type="dcterms:W3CDTF">2018-10-16T14:39:50Z</dcterms:modified>
</cp:coreProperties>
</file>